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36118800" cy="28803600"/>
  <p:notesSz cx="6858000" cy="9144000"/>
  <p:defaultTextStyle>
    <a:defPPr>
      <a:defRPr lang="en-US"/>
    </a:defPPr>
    <a:lvl1pPr marL="0" algn="l" defTabSz="1854906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1pPr>
    <a:lvl2pPr marL="1854906" algn="l" defTabSz="1854906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2pPr>
    <a:lvl3pPr marL="3709812" algn="l" defTabSz="1854906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3pPr>
    <a:lvl4pPr marL="5564718" algn="l" defTabSz="1854906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4pPr>
    <a:lvl5pPr marL="7419624" algn="l" defTabSz="1854906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5pPr>
    <a:lvl6pPr marL="9274531" algn="l" defTabSz="1854906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6pPr>
    <a:lvl7pPr marL="11129437" algn="l" defTabSz="1854906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7pPr>
    <a:lvl8pPr marL="12984343" algn="l" defTabSz="1854906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8pPr>
    <a:lvl9pPr marL="14839249" algn="l" defTabSz="1854906" rtl="0" eaLnBrk="1" latinLnBrk="0" hangingPunct="1">
      <a:defRPr sz="7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A67D271F-745B-D74C-A6EA-C78F42570D0F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113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17"/>
  </p:normalViewPr>
  <p:slideViewPr>
    <p:cSldViewPr snapToGrid="0" snapToObjects="1">
      <p:cViewPr>
        <p:scale>
          <a:sx n="50" d="100"/>
          <a:sy n="50" d="100"/>
        </p:scale>
        <p:origin x="64" y="192"/>
      </p:cViewPr>
      <p:guideLst>
        <p:guide orient="horz" pos="9072"/>
        <p:guide pos="113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C07E3B-EAF0-7A47-8C88-1E4E3628BB13}" type="datetimeFigureOut">
              <a:rPr lang="en-US" smtClean="0"/>
              <a:t>5/3/19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79525" y="685800"/>
            <a:ext cx="4298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21196-4EBF-3841-81E8-996F819C0E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92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54906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1pPr>
    <a:lvl2pPr marL="1854906" algn="l" defTabSz="1854906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2pPr>
    <a:lvl3pPr marL="3709812" algn="l" defTabSz="1854906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3pPr>
    <a:lvl4pPr marL="5564718" algn="l" defTabSz="1854906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4pPr>
    <a:lvl5pPr marL="7419624" algn="l" defTabSz="1854906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5pPr>
    <a:lvl6pPr marL="9274531" algn="l" defTabSz="1854906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6pPr>
    <a:lvl7pPr marL="11129437" algn="l" defTabSz="1854906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7pPr>
    <a:lvl8pPr marL="12984343" algn="l" defTabSz="1854906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8pPr>
    <a:lvl9pPr marL="14839249" algn="l" defTabSz="1854906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21196-4EBF-3841-81E8-996F819C0E9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218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8910" y="8947787"/>
            <a:ext cx="30700980" cy="61741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17820" y="16322040"/>
            <a:ext cx="2528316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54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09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5647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419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274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129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984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839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B873-DB77-CE43-9779-2B35AE37FD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9DEC-9886-1748-8010-0B0FC6173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030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B873-DB77-CE43-9779-2B35AE37FD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9DEC-9886-1748-8010-0B0FC6173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210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433962" y="4847277"/>
            <a:ext cx="32099327" cy="10321956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35971" y="4847277"/>
            <a:ext cx="95696010" cy="10321956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B873-DB77-CE43-9779-2B35AE37FD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9DEC-9886-1748-8010-0B0FC6173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591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B873-DB77-CE43-9779-2B35AE37FD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9DEC-9886-1748-8010-0B0FC6173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831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3136" y="18508982"/>
            <a:ext cx="30700980" cy="5720715"/>
          </a:xfrm>
        </p:spPr>
        <p:txBody>
          <a:bodyPr anchor="t"/>
          <a:lstStyle>
            <a:lvl1pPr algn="l">
              <a:defRPr sz="162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53136" y="12208197"/>
            <a:ext cx="30700980" cy="6300785"/>
          </a:xfrm>
        </p:spPr>
        <p:txBody>
          <a:bodyPr anchor="b"/>
          <a:lstStyle>
            <a:lvl1pPr marL="0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1pPr>
            <a:lvl2pPr marL="1854906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2pPr>
            <a:lvl3pPr marL="3709812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3pPr>
            <a:lvl4pPr marL="5564718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4pPr>
            <a:lvl5pPr marL="7419624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5pPr>
            <a:lvl6pPr marL="9274531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6pPr>
            <a:lvl7pPr marL="11129437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7pPr>
            <a:lvl8pPr marL="12984343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8pPr>
            <a:lvl9pPr marL="14839249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B873-DB77-CE43-9779-2B35AE37FD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9DEC-9886-1748-8010-0B0FC6173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095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35973" y="28230197"/>
            <a:ext cx="63897669" cy="79836645"/>
          </a:xfrm>
        </p:spPr>
        <p:txBody>
          <a:bodyPr/>
          <a:lstStyle>
            <a:lvl1pPr>
              <a:defRPr sz="11400"/>
            </a:lvl1pPr>
            <a:lvl2pPr>
              <a:defRPr sz="9700"/>
            </a:lvl2pPr>
            <a:lvl3pPr>
              <a:defRPr sz="81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635622" y="28230197"/>
            <a:ext cx="63897669" cy="79836645"/>
          </a:xfrm>
        </p:spPr>
        <p:txBody>
          <a:bodyPr/>
          <a:lstStyle>
            <a:lvl1pPr>
              <a:defRPr sz="11400"/>
            </a:lvl1pPr>
            <a:lvl2pPr>
              <a:defRPr sz="9700"/>
            </a:lvl2pPr>
            <a:lvl3pPr>
              <a:defRPr sz="81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B873-DB77-CE43-9779-2B35AE37FD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9DEC-9886-1748-8010-0B0FC6173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958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5940" y="1153480"/>
            <a:ext cx="32506920" cy="4800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5940" y="6447475"/>
            <a:ext cx="15958743" cy="2687000"/>
          </a:xfrm>
        </p:spPr>
        <p:txBody>
          <a:bodyPr anchor="b"/>
          <a:lstStyle>
            <a:lvl1pPr marL="0" indent="0">
              <a:buNone/>
              <a:defRPr sz="9700" b="1"/>
            </a:lvl1pPr>
            <a:lvl2pPr marL="1854906" indent="0">
              <a:buNone/>
              <a:defRPr sz="8100" b="1"/>
            </a:lvl2pPr>
            <a:lvl3pPr marL="3709812" indent="0">
              <a:buNone/>
              <a:defRPr sz="7300" b="1"/>
            </a:lvl3pPr>
            <a:lvl4pPr marL="5564718" indent="0">
              <a:buNone/>
              <a:defRPr sz="6500" b="1"/>
            </a:lvl4pPr>
            <a:lvl5pPr marL="7419624" indent="0">
              <a:buNone/>
              <a:defRPr sz="6500" b="1"/>
            </a:lvl5pPr>
            <a:lvl6pPr marL="9274531" indent="0">
              <a:buNone/>
              <a:defRPr sz="6500" b="1"/>
            </a:lvl6pPr>
            <a:lvl7pPr marL="11129437" indent="0">
              <a:buNone/>
              <a:defRPr sz="6500" b="1"/>
            </a:lvl7pPr>
            <a:lvl8pPr marL="12984343" indent="0">
              <a:buNone/>
              <a:defRPr sz="6500" b="1"/>
            </a:lvl8pPr>
            <a:lvl9pPr marL="14839249" indent="0">
              <a:buNone/>
              <a:defRPr sz="6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05940" y="9134475"/>
            <a:ext cx="15958743" cy="16595410"/>
          </a:xfrm>
        </p:spPr>
        <p:txBody>
          <a:bodyPr/>
          <a:lstStyle>
            <a:lvl1pPr>
              <a:defRPr sz="9700"/>
            </a:lvl1pPr>
            <a:lvl2pPr>
              <a:defRPr sz="81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47851" y="6447475"/>
            <a:ext cx="15965011" cy="2687000"/>
          </a:xfrm>
        </p:spPr>
        <p:txBody>
          <a:bodyPr anchor="b"/>
          <a:lstStyle>
            <a:lvl1pPr marL="0" indent="0">
              <a:buNone/>
              <a:defRPr sz="9700" b="1"/>
            </a:lvl1pPr>
            <a:lvl2pPr marL="1854906" indent="0">
              <a:buNone/>
              <a:defRPr sz="8100" b="1"/>
            </a:lvl2pPr>
            <a:lvl3pPr marL="3709812" indent="0">
              <a:buNone/>
              <a:defRPr sz="7300" b="1"/>
            </a:lvl3pPr>
            <a:lvl4pPr marL="5564718" indent="0">
              <a:buNone/>
              <a:defRPr sz="6500" b="1"/>
            </a:lvl4pPr>
            <a:lvl5pPr marL="7419624" indent="0">
              <a:buNone/>
              <a:defRPr sz="6500" b="1"/>
            </a:lvl5pPr>
            <a:lvl6pPr marL="9274531" indent="0">
              <a:buNone/>
              <a:defRPr sz="6500" b="1"/>
            </a:lvl6pPr>
            <a:lvl7pPr marL="11129437" indent="0">
              <a:buNone/>
              <a:defRPr sz="6500" b="1"/>
            </a:lvl7pPr>
            <a:lvl8pPr marL="12984343" indent="0">
              <a:buNone/>
              <a:defRPr sz="6500" b="1"/>
            </a:lvl8pPr>
            <a:lvl9pPr marL="14839249" indent="0">
              <a:buNone/>
              <a:defRPr sz="6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47851" y="9134475"/>
            <a:ext cx="15965011" cy="16595410"/>
          </a:xfrm>
        </p:spPr>
        <p:txBody>
          <a:bodyPr/>
          <a:lstStyle>
            <a:lvl1pPr>
              <a:defRPr sz="9700"/>
            </a:lvl1pPr>
            <a:lvl2pPr>
              <a:defRPr sz="8100"/>
            </a:lvl2pPr>
            <a:lvl3pPr>
              <a:defRPr sz="73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B873-DB77-CE43-9779-2B35AE37FD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9DEC-9886-1748-8010-0B0FC6173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9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B873-DB77-CE43-9779-2B35AE37FD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9DEC-9886-1748-8010-0B0FC6173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31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B873-DB77-CE43-9779-2B35AE37FD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9DEC-9886-1748-8010-0B0FC6173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13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5942" y="1146810"/>
            <a:ext cx="11882836" cy="4880610"/>
          </a:xfrm>
        </p:spPr>
        <p:txBody>
          <a:bodyPr anchor="b"/>
          <a:lstStyle>
            <a:lvl1pPr algn="l">
              <a:defRPr sz="8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21447" y="1146812"/>
            <a:ext cx="20191413" cy="24583075"/>
          </a:xfrm>
        </p:spPr>
        <p:txBody>
          <a:bodyPr/>
          <a:lstStyle>
            <a:lvl1pPr>
              <a:defRPr sz="13000"/>
            </a:lvl1pPr>
            <a:lvl2pPr>
              <a:defRPr sz="11400"/>
            </a:lvl2pPr>
            <a:lvl3pPr>
              <a:defRPr sz="97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5942" y="6027422"/>
            <a:ext cx="11882836" cy="19702465"/>
          </a:xfrm>
        </p:spPr>
        <p:txBody>
          <a:bodyPr/>
          <a:lstStyle>
            <a:lvl1pPr marL="0" indent="0">
              <a:buNone/>
              <a:defRPr sz="5700"/>
            </a:lvl1pPr>
            <a:lvl2pPr marL="1854906" indent="0">
              <a:buNone/>
              <a:defRPr sz="4900"/>
            </a:lvl2pPr>
            <a:lvl3pPr marL="3709812" indent="0">
              <a:buNone/>
              <a:defRPr sz="4100"/>
            </a:lvl3pPr>
            <a:lvl4pPr marL="5564718" indent="0">
              <a:buNone/>
              <a:defRPr sz="3700"/>
            </a:lvl4pPr>
            <a:lvl5pPr marL="7419624" indent="0">
              <a:buNone/>
              <a:defRPr sz="3700"/>
            </a:lvl5pPr>
            <a:lvl6pPr marL="9274531" indent="0">
              <a:buNone/>
              <a:defRPr sz="3700"/>
            </a:lvl6pPr>
            <a:lvl7pPr marL="11129437" indent="0">
              <a:buNone/>
              <a:defRPr sz="3700"/>
            </a:lvl7pPr>
            <a:lvl8pPr marL="12984343" indent="0">
              <a:buNone/>
              <a:defRPr sz="3700"/>
            </a:lvl8pPr>
            <a:lvl9pPr marL="14839249" indent="0">
              <a:buNone/>
              <a:defRPr sz="3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B873-DB77-CE43-9779-2B35AE37FD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9DEC-9886-1748-8010-0B0FC6173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328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9538" y="20162520"/>
            <a:ext cx="21671280" cy="2380300"/>
          </a:xfrm>
        </p:spPr>
        <p:txBody>
          <a:bodyPr anchor="b"/>
          <a:lstStyle>
            <a:lvl1pPr algn="l">
              <a:defRPr sz="8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079538" y="2573655"/>
            <a:ext cx="21671280" cy="17282160"/>
          </a:xfrm>
        </p:spPr>
        <p:txBody>
          <a:bodyPr/>
          <a:lstStyle>
            <a:lvl1pPr marL="0" indent="0">
              <a:buNone/>
              <a:defRPr sz="13000"/>
            </a:lvl1pPr>
            <a:lvl2pPr marL="1854906" indent="0">
              <a:buNone/>
              <a:defRPr sz="11400"/>
            </a:lvl2pPr>
            <a:lvl3pPr marL="3709812" indent="0">
              <a:buNone/>
              <a:defRPr sz="9700"/>
            </a:lvl3pPr>
            <a:lvl4pPr marL="5564718" indent="0">
              <a:buNone/>
              <a:defRPr sz="8100"/>
            </a:lvl4pPr>
            <a:lvl5pPr marL="7419624" indent="0">
              <a:buNone/>
              <a:defRPr sz="8100"/>
            </a:lvl5pPr>
            <a:lvl6pPr marL="9274531" indent="0">
              <a:buNone/>
              <a:defRPr sz="8100"/>
            </a:lvl6pPr>
            <a:lvl7pPr marL="11129437" indent="0">
              <a:buNone/>
              <a:defRPr sz="8100"/>
            </a:lvl7pPr>
            <a:lvl8pPr marL="12984343" indent="0">
              <a:buNone/>
              <a:defRPr sz="8100"/>
            </a:lvl8pPr>
            <a:lvl9pPr marL="14839249" indent="0">
              <a:buNone/>
              <a:defRPr sz="8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79538" y="22542820"/>
            <a:ext cx="21671280" cy="3380420"/>
          </a:xfrm>
        </p:spPr>
        <p:txBody>
          <a:bodyPr/>
          <a:lstStyle>
            <a:lvl1pPr marL="0" indent="0">
              <a:buNone/>
              <a:defRPr sz="5700"/>
            </a:lvl1pPr>
            <a:lvl2pPr marL="1854906" indent="0">
              <a:buNone/>
              <a:defRPr sz="4900"/>
            </a:lvl2pPr>
            <a:lvl3pPr marL="3709812" indent="0">
              <a:buNone/>
              <a:defRPr sz="4100"/>
            </a:lvl3pPr>
            <a:lvl4pPr marL="5564718" indent="0">
              <a:buNone/>
              <a:defRPr sz="3700"/>
            </a:lvl4pPr>
            <a:lvl5pPr marL="7419624" indent="0">
              <a:buNone/>
              <a:defRPr sz="3700"/>
            </a:lvl5pPr>
            <a:lvl6pPr marL="9274531" indent="0">
              <a:buNone/>
              <a:defRPr sz="3700"/>
            </a:lvl6pPr>
            <a:lvl7pPr marL="11129437" indent="0">
              <a:buNone/>
              <a:defRPr sz="3700"/>
            </a:lvl7pPr>
            <a:lvl8pPr marL="12984343" indent="0">
              <a:buNone/>
              <a:defRPr sz="3700"/>
            </a:lvl8pPr>
            <a:lvl9pPr marL="14839249" indent="0">
              <a:buNone/>
              <a:defRPr sz="3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B873-DB77-CE43-9779-2B35AE37FD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19DEC-9886-1748-8010-0B0FC6173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55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05940" y="1153480"/>
            <a:ext cx="32506920" cy="4800600"/>
          </a:xfrm>
          <a:prstGeom prst="rect">
            <a:avLst/>
          </a:prstGeom>
        </p:spPr>
        <p:txBody>
          <a:bodyPr vert="horz" lIns="370981" tIns="185491" rIns="370981" bIns="18549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5940" y="6720842"/>
            <a:ext cx="32506920" cy="19009045"/>
          </a:xfrm>
          <a:prstGeom prst="rect">
            <a:avLst/>
          </a:prstGeom>
        </p:spPr>
        <p:txBody>
          <a:bodyPr vert="horz" lIns="370981" tIns="185491" rIns="370981" bIns="18549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05940" y="26696672"/>
            <a:ext cx="8427720" cy="1533525"/>
          </a:xfrm>
          <a:prstGeom prst="rect">
            <a:avLst/>
          </a:prstGeom>
        </p:spPr>
        <p:txBody>
          <a:bodyPr vert="horz" lIns="370981" tIns="185491" rIns="370981" bIns="185491" rtlCol="0" anchor="ctr"/>
          <a:lstStyle>
            <a:lvl1pPr algn="l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5B873-DB77-CE43-9779-2B35AE37FD07}" type="datetimeFigureOut">
              <a:rPr lang="en-US" smtClean="0"/>
              <a:t>5/3/19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340590" y="26696672"/>
            <a:ext cx="11437620" cy="1533525"/>
          </a:xfrm>
          <a:prstGeom prst="rect">
            <a:avLst/>
          </a:prstGeom>
        </p:spPr>
        <p:txBody>
          <a:bodyPr vert="horz" lIns="370981" tIns="185491" rIns="370981" bIns="185491" rtlCol="0" anchor="ctr"/>
          <a:lstStyle>
            <a:lvl1pPr algn="ctr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85140" y="26696672"/>
            <a:ext cx="8427720" cy="1533525"/>
          </a:xfrm>
          <a:prstGeom prst="rect">
            <a:avLst/>
          </a:prstGeom>
        </p:spPr>
        <p:txBody>
          <a:bodyPr vert="horz" lIns="370981" tIns="185491" rIns="370981" bIns="185491" rtlCol="0" anchor="ctr"/>
          <a:lstStyle>
            <a:lvl1pPr algn="r">
              <a:defRPr sz="4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19DEC-9886-1748-8010-0B0FC6173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70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54906" rtl="0" eaLnBrk="1" latinLnBrk="0" hangingPunct="1">
        <a:spcBef>
          <a:spcPct val="0"/>
        </a:spcBef>
        <a:buNone/>
        <a:defRPr sz="1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91180" indent="-1391180" algn="l" defTabSz="1854906" rtl="0" eaLnBrk="1" latinLnBrk="0" hangingPunct="1">
        <a:spcBef>
          <a:spcPct val="20000"/>
        </a:spcBef>
        <a:buFont typeface="Arial"/>
        <a:buChar char="•"/>
        <a:defRPr sz="13000" kern="1200">
          <a:solidFill>
            <a:schemeClr val="tx1"/>
          </a:solidFill>
          <a:latin typeface="+mn-lt"/>
          <a:ea typeface="+mn-ea"/>
          <a:cs typeface="+mn-cs"/>
        </a:defRPr>
      </a:lvl1pPr>
      <a:lvl2pPr marL="3014222" indent="-1159316" algn="l" defTabSz="1854906" rtl="0" eaLnBrk="1" latinLnBrk="0" hangingPunct="1">
        <a:spcBef>
          <a:spcPct val="20000"/>
        </a:spcBef>
        <a:buFont typeface="Arial"/>
        <a:buChar char="–"/>
        <a:defRPr sz="11400" kern="1200">
          <a:solidFill>
            <a:schemeClr val="tx1"/>
          </a:solidFill>
          <a:latin typeface="+mn-lt"/>
          <a:ea typeface="+mn-ea"/>
          <a:cs typeface="+mn-cs"/>
        </a:defRPr>
      </a:lvl2pPr>
      <a:lvl3pPr marL="4637265" indent="-927453" algn="l" defTabSz="1854906" rtl="0" eaLnBrk="1" latinLnBrk="0" hangingPunct="1">
        <a:spcBef>
          <a:spcPct val="20000"/>
        </a:spcBef>
        <a:buFont typeface="Arial"/>
        <a:buChar char="•"/>
        <a:defRPr sz="9700" kern="1200">
          <a:solidFill>
            <a:schemeClr val="tx1"/>
          </a:solidFill>
          <a:latin typeface="+mn-lt"/>
          <a:ea typeface="+mn-ea"/>
          <a:cs typeface="+mn-cs"/>
        </a:defRPr>
      </a:lvl3pPr>
      <a:lvl4pPr marL="6492171" indent="-927453" algn="l" defTabSz="1854906" rtl="0" eaLnBrk="1" latinLnBrk="0" hangingPunct="1">
        <a:spcBef>
          <a:spcPct val="20000"/>
        </a:spcBef>
        <a:buFont typeface="Arial"/>
        <a:buChar char="–"/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347078" indent="-927453" algn="l" defTabSz="1854906" rtl="0" eaLnBrk="1" latinLnBrk="0" hangingPunct="1">
        <a:spcBef>
          <a:spcPct val="20000"/>
        </a:spcBef>
        <a:buFont typeface="Arial"/>
        <a:buChar char="»"/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201984" indent="-927453" algn="l" defTabSz="1854906" rtl="0" eaLnBrk="1" latinLnBrk="0" hangingPunct="1">
        <a:spcBef>
          <a:spcPct val="20000"/>
        </a:spcBef>
        <a:buFont typeface="Arial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2056890" indent="-927453" algn="l" defTabSz="1854906" rtl="0" eaLnBrk="1" latinLnBrk="0" hangingPunct="1">
        <a:spcBef>
          <a:spcPct val="20000"/>
        </a:spcBef>
        <a:buFont typeface="Arial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3911796" indent="-927453" algn="l" defTabSz="1854906" rtl="0" eaLnBrk="1" latinLnBrk="0" hangingPunct="1">
        <a:spcBef>
          <a:spcPct val="20000"/>
        </a:spcBef>
        <a:buFont typeface="Arial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5766702" indent="-927453" algn="l" defTabSz="1854906" rtl="0" eaLnBrk="1" latinLnBrk="0" hangingPunct="1">
        <a:spcBef>
          <a:spcPct val="20000"/>
        </a:spcBef>
        <a:buFont typeface="Arial"/>
        <a:buChar char="•"/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54906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854906" algn="l" defTabSz="1854906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2pPr>
      <a:lvl3pPr marL="3709812" algn="l" defTabSz="1854906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3pPr>
      <a:lvl4pPr marL="5564718" algn="l" defTabSz="1854906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419624" algn="l" defTabSz="1854906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274531" algn="l" defTabSz="1854906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1129437" algn="l" defTabSz="1854906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984343" algn="l" defTabSz="1854906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4839249" algn="l" defTabSz="1854906" rtl="0" eaLnBrk="1" latinLnBrk="0" hangingPunct="1">
        <a:defRPr sz="7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blueline.instructure.com/courses/1149393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7796608"/>
            <a:ext cx="36224642" cy="100699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70981" tIns="185491" rIns="370981" bIns="185491" spcCol="0" rtlCol="0" anchor="ctr"/>
          <a:lstStyle/>
          <a:p>
            <a:pPr algn="ctr"/>
            <a:endParaRPr lang="en-US" dirty="0">
              <a:latin typeface="Cambria"/>
              <a:cs typeface="Cambri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36224642" cy="482630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70981" tIns="185491" rIns="370981" bIns="185491" spcCol="0" rtlCol="0" anchor="ctr"/>
          <a:lstStyle/>
          <a:p>
            <a:pPr algn="ctr"/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086905" y="-140216"/>
            <a:ext cx="27772752" cy="4531064"/>
          </a:xfrm>
          <a:prstGeom prst="rect">
            <a:avLst/>
          </a:prstGeom>
        </p:spPr>
        <p:txBody>
          <a:bodyPr vert="horz" lIns="0" tIns="0" rIns="0" bIns="0" numCol="1" rtlCol="0" anchor="ctr" anchorCtr="1">
            <a:noAutofit/>
          </a:bodyPr>
          <a:lstStyle>
            <a:lvl1pPr algn="ctr" defTabSz="1854906" rtl="0" eaLnBrk="1" latinLnBrk="0" hangingPunct="1">
              <a:spcBef>
                <a:spcPct val="0"/>
              </a:spcBef>
              <a:buNone/>
              <a:defRPr sz="17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b="1" spc="-500" dirty="0">
                <a:solidFill>
                  <a:srgbClr val="FFFFFF"/>
                </a:solidFill>
                <a:latin typeface="Cambria"/>
                <a:cs typeface="Cambria"/>
              </a:rPr>
              <a:t>Increasing HPV Awareness Related to Head &amp; Neck Cancer:</a:t>
            </a:r>
            <a:br>
              <a:rPr lang="en-US" sz="12000" b="1" spc="-500" dirty="0">
                <a:solidFill>
                  <a:srgbClr val="FFFFFF"/>
                </a:solidFill>
                <a:latin typeface="Cambria"/>
                <a:cs typeface="Cambria"/>
              </a:rPr>
            </a:br>
            <a:r>
              <a:rPr lang="en-US" sz="8000" b="1" spc="-500" dirty="0">
                <a:solidFill>
                  <a:srgbClr val="FFFFFF"/>
                </a:solidFill>
                <a:latin typeface="Cambria"/>
                <a:cs typeface="Cambria"/>
              </a:rPr>
              <a:t>An Educational Module</a:t>
            </a:r>
            <a:br>
              <a:rPr lang="en-US" sz="26200" spc="-100" dirty="0">
                <a:solidFill>
                  <a:srgbClr val="FFFFFF"/>
                </a:solidFill>
                <a:latin typeface="Garamond"/>
                <a:cs typeface="Garamond"/>
              </a:rPr>
            </a:br>
            <a:r>
              <a:rPr lang="en-US" sz="4000" i="1" spc="-100" dirty="0">
                <a:solidFill>
                  <a:srgbClr val="FFFFFF"/>
                </a:solidFill>
                <a:latin typeface="Cambria"/>
                <a:cs typeface="Cambria"/>
              </a:rPr>
              <a:t>Stefanie S. Till</a:t>
            </a:r>
            <a:r>
              <a:rPr lang="en-US" sz="4000" i="1" spc="-100">
                <a:solidFill>
                  <a:srgbClr val="FFFFFF"/>
                </a:solidFill>
                <a:latin typeface="Cambria"/>
                <a:cs typeface="Cambria"/>
              </a:rPr>
              <a:t>, DNP, </a:t>
            </a:r>
            <a:r>
              <a:rPr lang="en-US" sz="4000" i="1" spc="-100" dirty="0">
                <a:solidFill>
                  <a:srgbClr val="FFFFFF"/>
                </a:solidFill>
                <a:latin typeface="Cambria"/>
                <a:cs typeface="Cambria"/>
              </a:rPr>
              <a:t>RN, CCRN &amp; Cathy Carrico, DNP, APRN, FNP-BC</a:t>
            </a:r>
            <a:endParaRPr lang="en-US" sz="3200" b="1" spc="-100" dirty="0">
              <a:solidFill>
                <a:srgbClr val="FFFFFF"/>
              </a:solidFill>
              <a:latin typeface="Cambria"/>
              <a:cs typeface="Cambria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2848886" y="5308356"/>
            <a:ext cx="10817352" cy="2209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numCol="1" spcCol="457200">
            <a:prstTxWarp prst="textNoShape">
              <a:avLst/>
            </a:prstTxWarp>
          </a:bodyPr>
          <a:lstStyle/>
          <a:p>
            <a:pPr algn="ctr" defTabSz="4389438"/>
            <a:r>
              <a:rPr lang="en-US" sz="8000" b="1" dirty="0">
                <a:solidFill>
                  <a:schemeClr val="tx2"/>
                </a:solidFill>
                <a:latin typeface="Cambria" panose="02040503050406030204" pitchFamily="18" charset="0"/>
                <a:cs typeface="Garamond"/>
              </a:rPr>
              <a:t>Methods</a:t>
            </a:r>
          </a:p>
          <a:p>
            <a:pPr marL="457200" indent="-45720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  <a:cs typeface="Garamond"/>
              </a:rPr>
              <a:t>Creation of an online learning module utilizing;</a:t>
            </a:r>
          </a:p>
          <a:p>
            <a:pPr marL="1174750" lvl="1" indent="-444500" defTabSz="4389438">
              <a:buSzPct val="110000"/>
              <a:buFont typeface="Arial" panose="020B0604020202020204" pitchFamily="34" charset="0"/>
              <a:buChar char="•"/>
              <a:tabLst>
                <a:tab pos="571500" algn="l"/>
              </a:tabLst>
            </a:pPr>
            <a:r>
              <a:rPr lang="en-US" sz="3200" dirty="0">
                <a:latin typeface="Cambria" panose="02040503050406030204" pitchFamily="18" charset="0"/>
                <a:cs typeface="Garamond"/>
              </a:rPr>
              <a:t>Narrated Power Point</a:t>
            </a:r>
          </a:p>
          <a:p>
            <a:pPr marL="1174750" lvl="1" indent="-444500" defTabSz="4389438">
              <a:buSzPct val="110000"/>
              <a:buFont typeface="Arial" panose="020B0604020202020204" pitchFamily="34" charset="0"/>
              <a:buChar char="•"/>
              <a:tabLst>
                <a:tab pos="571500" algn="l"/>
              </a:tabLst>
            </a:pPr>
            <a:r>
              <a:rPr lang="en-US" sz="3200" dirty="0">
                <a:latin typeface="Cambria" panose="02040503050406030204" pitchFamily="18" charset="0"/>
                <a:cs typeface="Garamond"/>
                <a:hlinkClick r:id="rId3"/>
              </a:rPr>
              <a:t>https://</a:t>
            </a:r>
            <a:r>
              <a:rPr lang="en-US" sz="3200" dirty="0" err="1">
                <a:latin typeface="Cambria" panose="02040503050406030204" pitchFamily="18" charset="0"/>
                <a:cs typeface="Garamond"/>
                <a:hlinkClick r:id="rId3"/>
              </a:rPr>
              <a:t>blueline.instructure.com</a:t>
            </a:r>
            <a:r>
              <a:rPr lang="en-US" sz="3200" dirty="0">
                <a:latin typeface="Cambria" panose="02040503050406030204" pitchFamily="18" charset="0"/>
                <a:cs typeface="Garamond"/>
                <a:hlinkClick r:id="rId3"/>
              </a:rPr>
              <a:t>/courses/1149393</a:t>
            </a:r>
            <a:endParaRPr lang="en-US" sz="3200" dirty="0">
              <a:latin typeface="Cambria" panose="02040503050406030204" pitchFamily="18" charset="0"/>
              <a:cs typeface="Garamond"/>
            </a:endParaRPr>
          </a:p>
          <a:p>
            <a:pPr marL="476250" lvl="1" indent="-44450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  <a:cs typeface="Garamond"/>
              </a:rPr>
              <a:t>Decision on content provided</a:t>
            </a:r>
          </a:p>
          <a:p>
            <a:pPr marL="1174750" lvl="2" indent="-44450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  <a:cs typeface="Garamond"/>
              </a:rPr>
              <a:t>HPV </a:t>
            </a:r>
            <a:r>
              <a:rPr lang="en-US" sz="3200" dirty="0" err="1">
                <a:latin typeface="Cambria" panose="02040503050406030204" pitchFamily="18" charset="0"/>
                <a:cs typeface="Garamond"/>
              </a:rPr>
              <a:t>Patho</a:t>
            </a:r>
            <a:r>
              <a:rPr lang="en-US" sz="3200" dirty="0">
                <a:latin typeface="Cambria" panose="02040503050406030204" pitchFamily="18" charset="0"/>
                <a:cs typeface="Garamond"/>
              </a:rPr>
              <a:t>, overview of HPV OPSCC,  H&amp;P, treatment &amp; case study, overview of HPV vaccine and provider role and prevention</a:t>
            </a:r>
          </a:p>
          <a:p>
            <a:pPr marL="476250" lvl="2" indent="-47625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  <a:cs typeface="Garamond"/>
              </a:rPr>
              <a:t>Development of:</a:t>
            </a:r>
          </a:p>
          <a:p>
            <a:pPr marL="1174750" lvl="3" indent="-47625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  <a:cs typeface="Garamond"/>
              </a:rPr>
              <a:t>Pre-course assessment, post module quizzes, end of course evaluation, videos, websites and resource links</a:t>
            </a:r>
          </a:p>
          <a:p>
            <a:pPr marL="476250" lvl="3" indent="-47625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  <a:cs typeface="Garamond"/>
              </a:rPr>
              <a:t>Participant recruitment</a:t>
            </a:r>
          </a:p>
          <a:p>
            <a:pPr marL="0" lvl="3" defTabSz="4389438">
              <a:buSzPct val="110000"/>
            </a:pPr>
            <a:endParaRPr lang="en-US" sz="3200" dirty="0">
              <a:latin typeface="Cambria" panose="02040503050406030204" pitchFamily="18" charset="0"/>
              <a:cs typeface="Garamond"/>
            </a:endParaRPr>
          </a:p>
          <a:p>
            <a:pPr marL="0" lvl="3" algn="ctr" defTabSz="4389438">
              <a:buSzPct val="110000"/>
            </a:pPr>
            <a:r>
              <a:rPr lang="en-US" sz="8000" b="1" dirty="0">
                <a:solidFill>
                  <a:schemeClr val="tx2"/>
                </a:solidFill>
                <a:latin typeface="Cambria" panose="02040503050406030204" pitchFamily="18" charset="0"/>
                <a:cs typeface="Garamond"/>
              </a:rPr>
              <a:t>Results</a:t>
            </a:r>
          </a:p>
          <a:p>
            <a:pPr marL="457200" lvl="3" indent="-45720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  <a:cs typeface="Garamond"/>
              </a:rPr>
              <a:t>45 volunteers; 35 participants completed the course; 34 completed post course evaluation</a:t>
            </a:r>
          </a:p>
          <a:p>
            <a:pPr marL="457200" lvl="3" indent="-45720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  <a:cs typeface="Garamond"/>
              </a:rPr>
              <a:t>Population made up of : 19 students, 8 dental hygienists, 4 NPs, 1 PA and 1 physician</a:t>
            </a:r>
          </a:p>
          <a:p>
            <a:pPr marL="457200" lvl="3" indent="-45720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  <a:cs typeface="Garamond"/>
              </a:rPr>
              <a:t>Pre-course knowledge assessment: </a:t>
            </a:r>
          </a:p>
          <a:p>
            <a:pPr marL="0" lvl="3" defTabSz="4389438">
              <a:buSzPct val="110000"/>
            </a:pPr>
            <a:endParaRPr lang="en-US" sz="3200" dirty="0">
              <a:latin typeface="Cambria" panose="02040503050406030204" pitchFamily="18" charset="0"/>
              <a:cs typeface="Garamond"/>
            </a:endParaRPr>
          </a:p>
          <a:p>
            <a:pPr marL="0" lvl="3" defTabSz="4389438">
              <a:buSzPct val="110000"/>
            </a:pPr>
            <a:endParaRPr lang="en-US" sz="3200" b="1" dirty="0">
              <a:latin typeface="Cambria" panose="02040503050406030204" pitchFamily="18" charset="0"/>
              <a:cs typeface="Garamond"/>
            </a:endParaRPr>
          </a:p>
          <a:p>
            <a:pPr marL="0" lvl="3" algn="ctr" defTabSz="4389438">
              <a:buSzPct val="110000"/>
            </a:pPr>
            <a:endParaRPr lang="en-US" sz="8000" dirty="0">
              <a:latin typeface="Cambria" panose="02040503050406030204" pitchFamily="18" charset="0"/>
              <a:cs typeface="Garamond"/>
            </a:endParaRPr>
          </a:p>
          <a:p>
            <a:pPr marL="1174750" lvl="1" indent="-444500" defTabSz="4389438">
              <a:buSzPct val="110000"/>
              <a:buFont typeface="Arial" panose="020B0604020202020204" pitchFamily="34" charset="0"/>
              <a:buChar char="•"/>
              <a:tabLst>
                <a:tab pos="571500" algn="l"/>
              </a:tabLst>
            </a:pPr>
            <a:endParaRPr lang="en-US" sz="3200" dirty="0">
              <a:latin typeface="Cambria" panose="02040503050406030204" pitchFamily="18" charset="0"/>
              <a:cs typeface="Garamond"/>
            </a:endParaRPr>
          </a:p>
          <a:p>
            <a:pPr marL="1206500" lvl="1" indent="-444500" defTabSz="4389438">
              <a:buSzPct val="110000"/>
              <a:buFont typeface="Arial" panose="020B0604020202020204" pitchFamily="34" charset="0"/>
              <a:buChar char="•"/>
            </a:pPr>
            <a:endParaRPr lang="en-US" sz="3200" dirty="0">
              <a:latin typeface="Cambria" panose="02040503050406030204" pitchFamily="18" charset="0"/>
              <a:cs typeface="Garamond"/>
            </a:endParaRPr>
          </a:p>
          <a:p>
            <a:pPr marL="457200" indent="-457200" defTabSz="4389438">
              <a:buFont typeface="Arial" panose="020B0604020202020204" pitchFamily="34" charset="0"/>
              <a:buChar char="•"/>
            </a:pPr>
            <a:endParaRPr lang="en-US" sz="3200" dirty="0">
              <a:latin typeface="Garamond"/>
              <a:cs typeface="Garamond"/>
            </a:endParaRPr>
          </a:p>
          <a:p>
            <a:pPr defTabSz="4389438"/>
            <a:endParaRPr lang="en-US" sz="3200" dirty="0">
              <a:latin typeface="Garamond"/>
              <a:cs typeface="Garamond"/>
            </a:endParaRPr>
          </a:p>
          <a:p>
            <a:pPr defTabSz="4389438"/>
            <a:endParaRPr lang="en-US" sz="3200" dirty="0">
              <a:latin typeface="Garamond"/>
              <a:cs typeface="Garamond"/>
            </a:endParaRPr>
          </a:p>
          <a:p>
            <a:pPr defTabSz="4389438"/>
            <a:endParaRPr lang="en-US" sz="3200" dirty="0">
              <a:latin typeface="Garamond"/>
              <a:cs typeface="Garamond"/>
            </a:endParaRPr>
          </a:p>
          <a:p>
            <a:pPr marL="457200" indent="-457200" defTabSz="4389438"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  <a:cs typeface="Garamond"/>
              </a:rPr>
              <a:t>Improved knowledge demonstrated w/ increased post module quiz scores of similar content.</a:t>
            </a:r>
            <a:endParaRPr lang="en-US" sz="3200" b="1" dirty="0">
              <a:solidFill>
                <a:schemeClr val="tx2"/>
              </a:solidFill>
              <a:latin typeface="Cambria" panose="02040503050406030204" pitchFamily="18" charset="0"/>
              <a:cs typeface="Garamond"/>
            </a:endParaRPr>
          </a:p>
          <a:p>
            <a:pPr algn="ctr" defTabSz="4389438"/>
            <a:r>
              <a:rPr lang="en-US" sz="3200" b="1" dirty="0">
                <a:solidFill>
                  <a:schemeClr val="tx2"/>
                </a:solidFill>
                <a:latin typeface="Cambria" panose="02040503050406030204" pitchFamily="18" charset="0"/>
                <a:cs typeface="Garamond"/>
              </a:rPr>
              <a:t>Post Course Evaluation Results</a:t>
            </a:r>
            <a:endParaRPr lang="en-US" sz="3200" b="1" dirty="0">
              <a:latin typeface="Cambria" panose="02040503050406030204" pitchFamily="18" charset="0"/>
              <a:cs typeface="Garamond"/>
            </a:endParaRPr>
          </a:p>
          <a:p>
            <a:pPr defTabSz="4389438"/>
            <a:endParaRPr lang="en-US" sz="3200" dirty="0">
              <a:latin typeface="Garamond"/>
              <a:cs typeface="Garamond"/>
            </a:endParaRPr>
          </a:p>
          <a:p>
            <a:pPr defTabSz="4389438"/>
            <a:endParaRPr lang="en-US" sz="3200" dirty="0">
              <a:latin typeface="Garamond"/>
              <a:cs typeface="Garamond"/>
            </a:endParaRPr>
          </a:p>
          <a:p>
            <a:pPr defTabSz="4389438"/>
            <a:endParaRPr lang="en-US" sz="3200" dirty="0">
              <a:latin typeface="Garamond"/>
              <a:cs typeface="Garamond"/>
            </a:endParaRPr>
          </a:p>
          <a:p>
            <a:pPr defTabSz="4389438"/>
            <a:endParaRPr lang="en-US" sz="3200" dirty="0">
              <a:latin typeface="Garamond"/>
              <a:cs typeface="Garamond"/>
            </a:endParaRPr>
          </a:p>
          <a:p>
            <a:pPr defTabSz="4389438"/>
            <a:endParaRPr lang="en-US" sz="3200" dirty="0">
              <a:latin typeface="Garamond"/>
              <a:cs typeface="Garamond"/>
            </a:endParaRPr>
          </a:p>
          <a:p>
            <a:pPr defTabSz="4389438"/>
            <a:endParaRPr lang="en-US" sz="3200" dirty="0">
              <a:latin typeface="Garamond"/>
              <a:cs typeface="Garamond"/>
            </a:endParaRPr>
          </a:p>
          <a:p>
            <a:pPr defTabSz="4389438"/>
            <a:endParaRPr lang="en-US" sz="3200" dirty="0">
              <a:latin typeface="Garamond"/>
              <a:cs typeface="Garamond"/>
            </a:endParaRPr>
          </a:p>
          <a:p>
            <a:pPr defTabSz="4389438"/>
            <a:endParaRPr lang="en-US" sz="3200" dirty="0">
              <a:latin typeface="Garamond"/>
              <a:cs typeface="Garamond"/>
            </a:endParaRPr>
          </a:p>
          <a:p>
            <a:pPr defTabSz="4389438"/>
            <a:endParaRPr lang="en-US" sz="3200" dirty="0">
              <a:latin typeface="Garamond"/>
              <a:cs typeface="Garamond"/>
            </a:endParaRPr>
          </a:p>
          <a:p>
            <a:pPr defTabSz="4389438"/>
            <a:endParaRPr lang="en-US" sz="3200" dirty="0">
              <a:latin typeface="Garamond"/>
              <a:cs typeface="Garamond"/>
            </a:endParaRPr>
          </a:p>
          <a:p>
            <a:pPr defTabSz="4389438"/>
            <a:endParaRPr lang="en-US" sz="3200" dirty="0">
              <a:latin typeface="Garamond"/>
              <a:cs typeface="Garamond"/>
            </a:endParaRPr>
          </a:p>
          <a:p>
            <a:pPr defTabSz="4389438"/>
            <a:endParaRPr lang="en-US" sz="3200" dirty="0">
              <a:latin typeface="Garamond"/>
              <a:cs typeface="Garamond"/>
            </a:endParaRPr>
          </a:p>
          <a:p>
            <a:pPr defTabSz="4389438"/>
            <a:endParaRPr lang="en-US" sz="3200" dirty="0">
              <a:latin typeface="Garamond"/>
              <a:cs typeface="Garamond"/>
            </a:endParaRPr>
          </a:p>
          <a:p>
            <a:endParaRPr lang="en-US" sz="3200" dirty="0">
              <a:latin typeface="Cambria"/>
              <a:cs typeface="Cambria"/>
            </a:endParaRPr>
          </a:p>
          <a:p>
            <a:endParaRPr lang="en-US" sz="3200" dirty="0">
              <a:latin typeface="Cambria"/>
              <a:cs typeface="Cambria"/>
            </a:endParaRPr>
          </a:p>
          <a:p>
            <a:endParaRPr lang="en-US" sz="3200" dirty="0">
              <a:latin typeface="Cambria"/>
              <a:cs typeface="Cambria"/>
            </a:endParaRPr>
          </a:p>
          <a:p>
            <a:endParaRPr lang="en-US" sz="3200" dirty="0">
              <a:latin typeface="Cambria"/>
              <a:cs typeface="Cambria"/>
            </a:endParaRPr>
          </a:p>
          <a:p>
            <a:endParaRPr lang="en-US" sz="3200" dirty="0">
              <a:latin typeface="Cambria"/>
              <a:cs typeface="Cambria"/>
            </a:endParaRPr>
          </a:p>
          <a:p>
            <a:endParaRPr lang="en-US" sz="3200" dirty="0">
              <a:latin typeface="Cambria"/>
              <a:cs typeface="Cambria"/>
            </a:endParaRPr>
          </a:p>
          <a:p>
            <a:endParaRPr lang="en-US" sz="3200" dirty="0">
              <a:latin typeface="Cambria"/>
              <a:cs typeface="Cambria"/>
            </a:endParaRPr>
          </a:p>
          <a:p>
            <a:endParaRPr lang="en-US" sz="3200" dirty="0">
              <a:latin typeface="Cambria"/>
              <a:cs typeface="Cambria"/>
            </a:endParaRPr>
          </a:p>
          <a:p>
            <a:endParaRPr lang="en-US" sz="3200" dirty="0">
              <a:latin typeface="Cambria"/>
              <a:cs typeface="Cambria"/>
            </a:endParaRPr>
          </a:p>
          <a:p>
            <a:endParaRPr lang="en-US" sz="3200" dirty="0">
              <a:latin typeface="Cambria"/>
              <a:cs typeface="Cambria"/>
            </a:endParaRPr>
          </a:p>
          <a:p>
            <a:endParaRPr lang="en-US" sz="3200" dirty="0">
              <a:latin typeface="Cambria"/>
              <a:cs typeface="Cambria"/>
            </a:endParaRPr>
          </a:p>
          <a:p>
            <a:endParaRPr lang="en-US" sz="3200" dirty="0">
              <a:latin typeface="Cambria"/>
              <a:cs typeface="Cambria"/>
            </a:endParaRPr>
          </a:p>
          <a:p>
            <a:endParaRPr lang="en-US" sz="3200" dirty="0">
              <a:latin typeface="Cambria"/>
              <a:cs typeface="Cambria"/>
            </a:endParaRPr>
          </a:p>
          <a:p>
            <a:endParaRPr lang="en-US" sz="3200" dirty="0">
              <a:latin typeface="Cambria"/>
              <a:cs typeface="Cambria"/>
            </a:endParaRPr>
          </a:p>
          <a:p>
            <a:endParaRPr lang="en-US" sz="3200" dirty="0">
              <a:latin typeface="Cambria"/>
              <a:cs typeface="Cambria"/>
            </a:endParaRPr>
          </a:p>
          <a:p>
            <a:r>
              <a:rPr lang="en-US" sz="3200" dirty="0">
                <a:latin typeface="Cambria"/>
                <a:cs typeface="Cambria"/>
              </a:rPr>
              <a:t>cycle begins anew. </a:t>
            </a:r>
            <a:br>
              <a:rPr lang="en-US" sz="3200" dirty="0">
                <a:latin typeface="Cambria"/>
                <a:cs typeface="Cambria"/>
              </a:rPr>
            </a:br>
            <a:r>
              <a:rPr lang="en-US" sz="3200" dirty="0">
                <a:latin typeface="Cambria"/>
                <a:cs typeface="Cambria"/>
              </a:rPr>
              <a:t>   Each college/school, department and co-curricular oversees their assessment of student learning for their area. The specific assessment reports for the college/school, department and co-curricular include educational outcomes and assessment plans. The reports section is password protected to internal staff and faculty only.</a:t>
            </a:r>
            <a:br>
              <a:rPr lang="en-US" sz="3200" dirty="0">
                <a:latin typeface="Cambria"/>
                <a:cs typeface="Cambria"/>
              </a:rPr>
            </a:br>
            <a:r>
              <a:rPr lang="en-US" sz="3200" dirty="0">
                <a:latin typeface="Cambria"/>
                <a:cs typeface="Cambria"/>
              </a:rPr>
              <a:t>    The Annual Assessments Policy and Procedures statement provides additional details. </a:t>
            </a:r>
          </a:p>
          <a:p>
            <a:endParaRPr lang="en-US" sz="3200" dirty="0">
              <a:latin typeface="Cambria"/>
              <a:cs typeface="Cambria"/>
            </a:endParaRPr>
          </a:p>
          <a:p>
            <a:endParaRPr lang="en-US" sz="3200" dirty="0">
              <a:latin typeface="Cambria"/>
              <a:cs typeface="Cambria"/>
            </a:endParaRPr>
          </a:p>
          <a:p>
            <a:pPr defTabSz="4389438"/>
            <a:r>
              <a:rPr lang="en-US" sz="3200" dirty="0">
                <a:latin typeface="Cambria"/>
                <a:cs typeface="Cambria"/>
              </a:rPr>
              <a:t>    </a:t>
            </a:r>
          </a:p>
        </p:txBody>
      </p:sp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5714" y="908416"/>
            <a:ext cx="4365181" cy="2472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38" descr="A screenshot of a cell phone&#10;&#10;Description automatically generated">
            <a:extLst>
              <a:ext uri="{FF2B5EF4-FFF2-40B4-BE49-F238E27FC236}">
                <a16:creationId xmlns:a16="http://schemas.microsoft.com/office/drawing/2014/main" id="{BB540823-78F5-6549-A027-1F553BCEAF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2468" y="16325862"/>
            <a:ext cx="10210187" cy="434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0" name="Content Placeholder 4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711136E6-5FCB-9D4E-8C54-D356C85703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5436" y="22786188"/>
            <a:ext cx="10513769" cy="46144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A2D382C-501F-0C48-A140-DDD26B21C51C}"/>
              </a:ext>
            </a:extLst>
          </p:cNvPr>
          <p:cNvSpPr txBox="1"/>
          <p:nvPr/>
        </p:nvSpPr>
        <p:spPr>
          <a:xfrm>
            <a:off x="14240732" y="26244164"/>
            <a:ext cx="8033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latin typeface="Garamond" panose="02020404030301010803" pitchFamily="18" charset="0"/>
              </a:rPr>
              <a:t>100% Agreed or Strongly Agreed Course Objectives were met</a:t>
            </a:r>
          </a:p>
        </p:txBody>
      </p:sp>
      <p:pic>
        <p:nvPicPr>
          <p:cNvPr id="41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E2324B1A-717A-A242-89C4-8E641B653D8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2001" y="6580321"/>
            <a:ext cx="10485377" cy="42170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1117134" y="5251079"/>
            <a:ext cx="10992620" cy="22149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numCol="1" spcCol="457200">
            <a:prstTxWarp prst="textNoShape">
              <a:avLst/>
            </a:prstTxWarp>
          </a:bodyPr>
          <a:lstStyle/>
          <a:p>
            <a:pPr algn="ctr" defTabSz="4389438"/>
            <a:r>
              <a:rPr lang="en-US" sz="8000" b="1" dirty="0">
                <a:solidFill>
                  <a:srgbClr val="234B8D"/>
                </a:solidFill>
                <a:latin typeface="Cambria"/>
                <a:cs typeface="Cambria"/>
              </a:rPr>
              <a:t>Background</a:t>
            </a:r>
          </a:p>
          <a:p>
            <a:pPr algn="ctr" defTabSz="4389438"/>
            <a:endParaRPr lang="en-US" sz="8800" b="1" dirty="0">
              <a:solidFill>
                <a:srgbClr val="234B8D"/>
              </a:solidFill>
              <a:latin typeface="Garamond"/>
              <a:cs typeface="Garamond"/>
            </a:endParaRPr>
          </a:p>
          <a:p>
            <a:pPr defTabSz="4389438"/>
            <a:endParaRPr lang="en-US" sz="3200" dirty="0">
              <a:latin typeface="Cambria"/>
              <a:cs typeface="Cambria"/>
            </a:endParaRPr>
          </a:p>
          <a:p>
            <a:pPr defTabSz="4389438"/>
            <a:endParaRPr lang="en-US" sz="3200" dirty="0">
              <a:latin typeface="Cambria"/>
              <a:cs typeface="Cambria"/>
            </a:endParaRPr>
          </a:p>
          <a:p>
            <a:pPr defTabSz="4389438"/>
            <a:endParaRPr lang="en-US" sz="3200" dirty="0">
              <a:latin typeface="Cambria"/>
              <a:cs typeface="Cambria"/>
            </a:endParaRPr>
          </a:p>
          <a:p>
            <a:pPr defTabSz="4389438"/>
            <a:endParaRPr lang="en-US" sz="3200" dirty="0">
              <a:latin typeface="Cambria"/>
              <a:cs typeface="Cambria"/>
            </a:endParaRPr>
          </a:p>
          <a:p>
            <a:pPr defTabSz="4389438"/>
            <a:endParaRPr lang="en-US" sz="3200" dirty="0">
              <a:latin typeface="Cambria"/>
              <a:cs typeface="Cambria"/>
            </a:endParaRPr>
          </a:p>
          <a:p>
            <a:pPr defTabSz="4389438"/>
            <a:endParaRPr lang="en-US" sz="3200" dirty="0">
              <a:latin typeface="Cambria"/>
              <a:cs typeface="Cambria"/>
            </a:endParaRPr>
          </a:p>
          <a:p>
            <a:pPr defTabSz="4389438"/>
            <a:endParaRPr lang="en-US" sz="3200" dirty="0">
              <a:latin typeface="Cambria"/>
              <a:cs typeface="Cambria"/>
            </a:endParaRPr>
          </a:p>
          <a:p>
            <a:pPr defTabSz="4389438"/>
            <a:endParaRPr lang="en-US" sz="3200" dirty="0">
              <a:latin typeface="Cambria"/>
              <a:cs typeface="Cambria"/>
            </a:endParaRPr>
          </a:p>
          <a:p>
            <a:pPr defTabSz="4389438"/>
            <a:endParaRPr lang="en-US" sz="3200" dirty="0">
              <a:latin typeface="Cambria"/>
              <a:cs typeface="Cambria"/>
            </a:endParaRPr>
          </a:p>
          <a:p>
            <a:pPr defTabSz="4389438">
              <a:buSzPct val="110000"/>
            </a:pPr>
            <a:endParaRPr lang="en-US" sz="3200" dirty="0">
              <a:latin typeface="Cambria"/>
              <a:cs typeface="Cambria"/>
            </a:endParaRPr>
          </a:p>
          <a:p>
            <a:pPr marL="457200" indent="-45720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/>
                <a:cs typeface="Cambria"/>
              </a:rPr>
              <a:t>HPV Oropharyngeal Squamous cell carcinoma (OPSCC) rapidly increasing</a:t>
            </a:r>
          </a:p>
          <a:p>
            <a:pPr marL="984250" indent="-28575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/>
                <a:cs typeface="Cambria"/>
              </a:rPr>
              <a:t>Will surpass cervical cancer rates by 2020</a:t>
            </a:r>
          </a:p>
          <a:p>
            <a:pPr marL="457200" indent="-45720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/>
                <a:cs typeface="Cambria"/>
              </a:rPr>
              <a:t>Gardasil 9®️ not FDA approved for prevention of HPV OPSCC</a:t>
            </a:r>
          </a:p>
          <a:p>
            <a:pPr marL="984250" lvl="1" indent="-28575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/>
                <a:cs typeface="Cambria"/>
              </a:rPr>
              <a:t>90% of HPV OPSCC caused by HPV 16</a:t>
            </a:r>
          </a:p>
          <a:p>
            <a:pPr marL="984250" lvl="1" indent="-28575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/>
                <a:cs typeface="Cambria"/>
              </a:rPr>
              <a:t>Vaccine is most likely preventative; clinical trials needed</a:t>
            </a:r>
          </a:p>
          <a:p>
            <a:pPr marL="412750" lvl="1" indent="-38100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/>
                <a:cs typeface="Cambria"/>
              </a:rPr>
              <a:t>Can affect any gender or race however;</a:t>
            </a:r>
          </a:p>
          <a:p>
            <a:pPr marL="984250" lvl="1" indent="-28575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/>
                <a:cs typeface="Cambria"/>
              </a:rPr>
              <a:t>Typically affects Caucasian males 40-60 years of age</a:t>
            </a:r>
            <a:endParaRPr lang="en-US" sz="8000" b="1" dirty="0">
              <a:solidFill>
                <a:schemeClr val="tx2"/>
              </a:solidFill>
              <a:latin typeface="Cambria"/>
              <a:cs typeface="Cambria"/>
            </a:endParaRPr>
          </a:p>
          <a:p>
            <a:pPr marL="698500" lvl="1" defTabSz="4389438">
              <a:buSzPct val="110000"/>
            </a:pPr>
            <a:endParaRPr lang="en-US" sz="3200" b="1" dirty="0">
              <a:solidFill>
                <a:schemeClr val="tx2"/>
              </a:solidFill>
              <a:latin typeface="Cambria"/>
              <a:cs typeface="Cambria"/>
            </a:endParaRPr>
          </a:p>
          <a:p>
            <a:pPr marL="698500" lvl="1" indent="-666750" algn="ctr" defTabSz="4389438">
              <a:buSzPct val="110000"/>
            </a:pPr>
            <a:r>
              <a:rPr lang="en-US" sz="8000" b="1" dirty="0">
                <a:solidFill>
                  <a:schemeClr val="tx2"/>
                </a:solidFill>
                <a:latin typeface="Cambria"/>
                <a:cs typeface="Cambria"/>
              </a:rPr>
              <a:t>Significance</a:t>
            </a:r>
          </a:p>
          <a:p>
            <a:pPr marL="412750" lvl="1" indent="-38100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/>
                <a:cs typeface="Cambria"/>
              </a:rPr>
              <a:t>Lack of provider knowledge and awareness of HPV OPSCC</a:t>
            </a:r>
          </a:p>
          <a:p>
            <a:pPr marL="412750" lvl="1" indent="-38100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/>
                <a:cs typeface="Cambria"/>
              </a:rPr>
              <a:t>Providers hesitant to discuss risk factors &amp; vaccine status</a:t>
            </a:r>
          </a:p>
          <a:p>
            <a:pPr marL="412750" lvl="1" indent="-38100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/>
                <a:cs typeface="Cambria"/>
              </a:rPr>
              <a:t>Presents w/ vague symptomology much like URI</a:t>
            </a:r>
          </a:p>
          <a:p>
            <a:pPr marL="984250" lvl="2" indent="-28575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/>
                <a:cs typeface="Cambria"/>
              </a:rPr>
              <a:t>Fatigue, unilateral otalgia, sore throat, lymphedema</a:t>
            </a:r>
          </a:p>
          <a:p>
            <a:pPr marL="984250" lvl="2" indent="-28575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/>
                <a:cs typeface="Cambria"/>
              </a:rPr>
              <a:t>No improvement in 2-3 weeks w/ antibiotic therapy = </a:t>
            </a:r>
            <a:r>
              <a:rPr lang="en-US" sz="3200" b="1" dirty="0">
                <a:solidFill>
                  <a:srgbClr val="FF0000"/>
                </a:solidFill>
                <a:latin typeface="Cambria"/>
                <a:cs typeface="Cambria"/>
              </a:rPr>
              <a:t>RED FLAG – </a:t>
            </a:r>
            <a:r>
              <a:rPr lang="en-US" sz="3200" dirty="0">
                <a:latin typeface="Cambria"/>
                <a:cs typeface="Cambria"/>
              </a:rPr>
              <a:t>referral to specialist</a:t>
            </a:r>
          </a:p>
          <a:p>
            <a:pPr marL="476250" lvl="2" indent="-44450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/>
                <a:cs typeface="Cambria"/>
              </a:rPr>
              <a:t>Inadequate intra and external, visual and tactile oral exams</a:t>
            </a:r>
          </a:p>
          <a:p>
            <a:pPr marL="31750" lvl="2" defTabSz="4389438">
              <a:buSzPct val="110000"/>
            </a:pPr>
            <a:endParaRPr lang="en-US" sz="3200" dirty="0">
              <a:latin typeface="Cambria"/>
              <a:cs typeface="Cambria"/>
            </a:endParaRPr>
          </a:p>
          <a:p>
            <a:pPr marL="31750" lvl="2" algn="ctr" defTabSz="4389438">
              <a:buSzPct val="110000"/>
            </a:pPr>
            <a:r>
              <a:rPr lang="en-US" sz="8000" b="1" dirty="0">
                <a:solidFill>
                  <a:schemeClr val="tx2"/>
                </a:solidFill>
                <a:latin typeface="Cambria"/>
                <a:cs typeface="Cambria"/>
              </a:rPr>
              <a:t>Purpose/Aims</a:t>
            </a:r>
          </a:p>
          <a:p>
            <a:pPr marL="31750" lvl="2" algn="ctr" defTabSz="4389438">
              <a:buSzPct val="110000"/>
            </a:pPr>
            <a:endParaRPr lang="en-US" sz="3200" b="1" dirty="0">
              <a:solidFill>
                <a:schemeClr val="tx2"/>
              </a:solidFill>
              <a:latin typeface="Cambria"/>
              <a:cs typeface="Cambria"/>
            </a:endParaRPr>
          </a:p>
          <a:p>
            <a:pPr marL="31750" lvl="2" defTabSz="4389438">
              <a:buSzPct val="110000"/>
            </a:pPr>
            <a:r>
              <a:rPr lang="en-US" sz="3200" b="1" i="1" dirty="0">
                <a:latin typeface="Cambria"/>
                <a:cs typeface="Cambria"/>
              </a:rPr>
              <a:t>Purpose: </a:t>
            </a:r>
            <a:r>
              <a:rPr lang="en-US" sz="3200" dirty="0">
                <a:latin typeface="Cambria"/>
                <a:cs typeface="Cambria"/>
              </a:rPr>
              <a:t>Increase awareness of HPV oropharyngeal cancer among dental and primary care providers</a:t>
            </a:r>
          </a:p>
          <a:p>
            <a:pPr marL="31750" lvl="2" defTabSz="4389438">
              <a:buSzPct val="110000"/>
            </a:pPr>
            <a:r>
              <a:rPr lang="en-US" sz="3200" b="1" i="1" dirty="0">
                <a:latin typeface="Cambria"/>
                <a:cs typeface="Cambria"/>
              </a:rPr>
              <a:t>Aims: </a:t>
            </a:r>
          </a:p>
          <a:p>
            <a:pPr marL="546100" lvl="2" indent="-514350" defTabSz="4389438">
              <a:buSzPct val="110000"/>
              <a:buAutoNum type="arabicPeriod"/>
            </a:pPr>
            <a:r>
              <a:rPr lang="en-US" sz="3200" dirty="0">
                <a:latin typeface="Cambria"/>
                <a:cs typeface="Cambria"/>
              </a:rPr>
              <a:t>Develop an online educational module</a:t>
            </a:r>
          </a:p>
          <a:p>
            <a:pPr marL="546100" lvl="2" indent="-514350" defTabSz="4389438">
              <a:buSzPct val="110000"/>
              <a:buAutoNum type="arabicPeriod"/>
            </a:pPr>
            <a:r>
              <a:rPr lang="en-US" sz="3200" dirty="0">
                <a:latin typeface="Cambria"/>
                <a:cs typeface="Cambria"/>
              </a:rPr>
              <a:t>Evaluate participant knowledge</a:t>
            </a:r>
          </a:p>
          <a:p>
            <a:pPr marL="546100" lvl="2" indent="-514350" defTabSz="4389438">
              <a:buSzPct val="110000"/>
              <a:buAutoNum type="arabicPeriod"/>
            </a:pPr>
            <a:r>
              <a:rPr lang="en-US" sz="3200" dirty="0">
                <a:latin typeface="Cambria"/>
                <a:cs typeface="Cambria"/>
              </a:rPr>
              <a:t>Evaluate course w/ post course survey</a:t>
            </a:r>
          </a:p>
          <a:p>
            <a:pPr marL="546100" lvl="2" indent="-514350" defTabSz="4389438">
              <a:buSzPct val="110000"/>
              <a:buAutoNum type="arabicPeriod"/>
            </a:pPr>
            <a:endParaRPr lang="en-US" sz="3200" dirty="0">
              <a:latin typeface="Cambria"/>
              <a:cs typeface="Cambria"/>
            </a:endParaRPr>
          </a:p>
          <a:p>
            <a:pPr marL="31750" lvl="2" defTabSz="4389438">
              <a:buSzPct val="110000"/>
            </a:pPr>
            <a:endParaRPr lang="en-US" sz="3200" dirty="0">
              <a:latin typeface="Cambria"/>
              <a:cs typeface="Cambria"/>
            </a:endParaRPr>
          </a:p>
          <a:p>
            <a:pPr marL="31750" lvl="2" defTabSz="4389438">
              <a:buSzPct val="110000"/>
            </a:pPr>
            <a:endParaRPr lang="en-US" sz="3200" dirty="0">
              <a:latin typeface="Cambria"/>
              <a:cs typeface="Cambria"/>
            </a:endParaRPr>
          </a:p>
          <a:p>
            <a:pPr marL="31750" lvl="2" defTabSz="4389438">
              <a:buSzPct val="110000"/>
            </a:pPr>
            <a:endParaRPr lang="en-US" sz="3200" b="1" dirty="0">
              <a:latin typeface="Cambria"/>
              <a:cs typeface="Cambria"/>
            </a:endParaRPr>
          </a:p>
          <a:p>
            <a:pPr marL="698500" lvl="1" indent="-666750" defTabSz="4389438">
              <a:buSzPct val="110000"/>
            </a:pPr>
            <a:endParaRPr lang="en-US" sz="3000" dirty="0">
              <a:latin typeface="Cambria"/>
              <a:cs typeface="Cambria"/>
            </a:endParaRPr>
          </a:p>
          <a:p>
            <a:pPr marL="984250" lvl="1" indent="-285750" defTabSz="4389438">
              <a:buSzPct val="110000"/>
              <a:buFont typeface="Arial" panose="020B0604020202020204" pitchFamily="34" charset="0"/>
              <a:buChar char="•"/>
            </a:pPr>
            <a:endParaRPr lang="en-US" sz="3200" dirty="0">
              <a:latin typeface="Cambria"/>
              <a:cs typeface="Cambria"/>
            </a:endParaRPr>
          </a:p>
          <a:p>
            <a:pPr marL="984250" lvl="1" indent="-285750" defTabSz="4389438">
              <a:buSzPct val="110000"/>
              <a:buFont typeface="Arial" panose="020B0604020202020204" pitchFamily="34" charset="0"/>
              <a:buChar char="•"/>
            </a:pPr>
            <a:endParaRPr lang="en-US" sz="3200" dirty="0">
              <a:latin typeface="Cambria"/>
              <a:cs typeface="Cambria"/>
            </a:endParaRPr>
          </a:p>
          <a:p>
            <a:pPr marL="984250" lvl="1" indent="-920750" defTabSz="4389438">
              <a:buSzPct val="110000"/>
              <a:buFont typeface="Arial" panose="020B0604020202020204" pitchFamily="34" charset="0"/>
              <a:buChar char="•"/>
            </a:pPr>
            <a:endParaRPr lang="en-US" sz="3200" dirty="0">
              <a:latin typeface="Cambria"/>
              <a:cs typeface="Cambria"/>
            </a:endParaRPr>
          </a:p>
          <a:p>
            <a:pPr defTabSz="4389438"/>
            <a:endParaRPr lang="en-US" sz="3200" dirty="0">
              <a:latin typeface="Cambria"/>
              <a:cs typeface="Cambria"/>
            </a:endParaRPr>
          </a:p>
        </p:txBody>
      </p:sp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1522897" y="6580320"/>
            <a:ext cx="10003339" cy="5716194"/>
          </a:xfrm>
          <a:prstGeom prst="rect">
            <a:avLst/>
          </a:prstGeom>
          <a:noFill/>
          <a:ln w="3175" cmpd="sng">
            <a:solidFill>
              <a:srgbClr val="234B8D"/>
            </a:solidFill>
            <a:miter lim="800000"/>
            <a:headEnd/>
            <a:tailEnd/>
          </a:ln>
        </p:spPr>
      </p:pic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1294888" y="12245277"/>
            <a:ext cx="108148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2400" i="1" dirty="0">
                <a:latin typeface="Garamond" panose="02020404030301010803" pitchFamily="18" charset="0"/>
              </a:rPr>
              <a:t>Source: https://www.cdc.gov/cancer/</a:t>
            </a:r>
            <a:r>
              <a:rPr lang="en-US" sz="2400" i="1" dirty="0" err="1">
                <a:latin typeface="Garamond" panose="02020404030301010803" pitchFamily="18" charset="0"/>
              </a:rPr>
              <a:t>hpv</a:t>
            </a:r>
            <a:r>
              <a:rPr lang="en-US" sz="2400" i="1" dirty="0">
                <a:latin typeface="Garamond" panose="02020404030301010803" pitchFamily="18" charset="0"/>
              </a:rPr>
              <a:t>/</a:t>
            </a:r>
            <a:r>
              <a:rPr lang="en-US" sz="2400" i="1" dirty="0" err="1">
                <a:latin typeface="Garamond" panose="02020404030301010803" pitchFamily="18" charset="0"/>
              </a:rPr>
              <a:t>basic_info</a:t>
            </a:r>
            <a:r>
              <a:rPr lang="en-US" sz="2400" i="1" dirty="0">
                <a:latin typeface="Garamond" panose="02020404030301010803" pitchFamily="18" charset="0"/>
              </a:rPr>
              <a:t>/</a:t>
            </a:r>
            <a:r>
              <a:rPr lang="en-US" sz="2400" i="1" dirty="0" err="1">
                <a:latin typeface="Garamond" panose="02020404030301010803" pitchFamily="18" charset="0"/>
              </a:rPr>
              <a:t>hpv_oropharyngeal.htm</a:t>
            </a:r>
            <a:endParaRPr lang="en-US" sz="2400" i="1" dirty="0">
              <a:latin typeface="Garamond" panose="02020404030301010803" pitchFamily="18" charset="0"/>
            </a:endParaRPr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24607257" y="5359942"/>
            <a:ext cx="10814866" cy="22040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numCol="1" spcCol="457200">
            <a:prstTxWarp prst="textNoShape">
              <a:avLst/>
            </a:prstTxWarp>
          </a:bodyPr>
          <a:lstStyle/>
          <a:p>
            <a:pPr marL="457200" indent="-457200" defTabSz="4389438">
              <a:buSzPct val="110000"/>
              <a:buFont typeface="Arial" panose="020B0604020202020204" pitchFamily="34" charset="0"/>
              <a:buChar char="•"/>
            </a:pPr>
            <a:r>
              <a:rPr lang="en-US" sz="3200" dirty="0">
                <a:latin typeface="Cambria"/>
                <a:cs typeface="Cambria"/>
              </a:rPr>
              <a:t>Participants reported a clearer understanding of content with use of the case study</a:t>
            </a:r>
          </a:p>
          <a:p>
            <a:pPr defTabSz="4389438">
              <a:buSzPct val="110000"/>
            </a:pPr>
            <a:endParaRPr lang="en-US" sz="3200" dirty="0">
              <a:latin typeface="Cambria"/>
              <a:cs typeface="Cambria"/>
            </a:endParaRPr>
          </a:p>
          <a:p>
            <a:pPr defTabSz="4389438"/>
            <a:endParaRPr lang="en-US" sz="8000" b="1" dirty="0">
              <a:solidFill>
                <a:srgbClr val="234B8D"/>
              </a:solidFill>
              <a:latin typeface="Cambria"/>
              <a:cs typeface="Cambria"/>
            </a:endParaRPr>
          </a:p>
          <a:p>
            <a:pPr defTabSz="4389438"/>
            <a:endParaRPr lang="en-US" sz="8000" b="1" dirty="0">
              <a:solidFill>
                <a:srgbClr val="234B8D"/>
              </a:solidFill>
              <a:latin typeface="Cambria"/>
              <a:cs typeface="Cambria"/>
            </a:endParaRPr>
          </a:p>
          <a:p>
            <a:pPr defTabSz="4389438"/>
            <a:endParaRPr lang="en-US" sz="8000" b="1" dirty="0">
              <a:solidFill>
                <a:srgbClr val="234B8D"/>
              </a:solidFill>
              <a:latin typeface="Cambria"/>
              <a:cs typeface="Cambria"/>
            </a:endParaRPr>
          </a:p>
          <a:p>
            <a:pPr defTabSz="4389438"/>
            <a:endParaRPr lang="en-US" sz="3200" b="1" dirty="0">
              <a:solidFill>
                <a:srgbClr val="234B8D"/>
              </a:solidFill>
              <a:latin typeface="Cambria"/>
              <a:cs typeface="Cambria"/>
            </a:endParaRPr>
          </a:p>
          <a:p>
            <a:pPr marL="457200" indent="-457200" defTabSz="4389438">
              <a:buFont typeface="Arial" panose="020B0604020202020204" pitchFamily="34" charset="0"/>
              <a:buChar char="•"/>
            </a:pPr>
            <a:r>
              <a:rPr lang="en-US" sz="3200" dirty="0">
                <a:latin typeface="Cambria"/>
                <a:cs typeface="Cambria"/>
              </a:rPr>
              <a:t>76% of participants stated they would make a change to their practice as a result of the course:</a:t>
            </a:r>
          </a:p>
          <a:p>
            <a:pPr marL="984250" indent="-444500">
              <a:buFont typeface="Arial" panose="020B0604020202020204" pitchFamily="34" charset="0"/>
              <a:buChar char="•"/>
            </a:pPr>
            <a:r>
              <a:rPr lang="en-US" sz="3200" dirty="0"/>
              <a:t>”</a:t>
            </a:r>
            <a:r>
              <a:rPr lang="en-US" sz="3200" i="1" dirty="0">
                <a:latin typeface="Cambria" panose="02040503050406030204" pitchFamily="18" charset="0"/>
              </a:rPr>
              <a:t>more through oral cancer screening”</a:t>
            </a:r>
          </a:p>
          <a:p>
            <a:pPr marL="984250" indent="-444500">
              <a:buFont typeface="Arial" panose="020B0604020202020204" pitchFamily="34" charset="0"/>
              <a:buChar char="•"/>
            </a:pPr>
            <a:r>
              <a:rPr lang="en-US" sz="3200" i="1" dirty="0">
                <a:latin typeface="Cambria" panose="02040503050406030204" pitchFamily="18" charset="0"/>
              </a:rPr>
              <a:t>“stop presenting HPV vaccine as ‘optional’ and treat it equally to other vaccines”</a:t>
            </a:r>
          </a:p>
          <a:p>
            <a:pPr marL="984250" indent="-444500">
              <a:buFont typeface="Arial" panose="020B0604020202020204" pitchFamily="34" charset="0"/>
              <a:buChar char="•"/>
            </a:pPr>
            <a:r>
              <a:rPr lang="en-US" sz="3200" i="1" dirty="0">
                <a:latin typeface="Cambria" panose="02040503050406030204" pitchFamily="18" charset="0"/>
              </a:rPr>
              <a:t>“view the oropharyngeal more thoroughly when preforming intra oral exams”</a:t>
            </a:r>
          </a:p>
          <a:p>
            <a:pPr marL="984250" indent="-444500">
              <a:buFont typeface="Arial" panose="020B0604020202020204" pitchFamily="34" charset="0"/>
              <a:buChar char="•"/>
            </a:pPr>
            <a:r>
              <a:rPr lang="en-US" sz="3200" i="1" dirty="0">
                <a:latin typeface="Cambria" panose="02040503050406030204" pitchFamily="18" charset="0"/>
              </a:rPr>
              <a:t>“recommend the HPV vaccine”</a:t>
            </a:r>
          </a:p>
          <a:p>
            <a:pPr marL="539750" indent="-508000" algn="ctr"/>
            <a:r>
              <a:rPr lang="en-US" sz="8000" b="1" dirty="0">
                <a:solidFill>
                  <a:schemeClr val="tx2"/>
                </a:solidFill>
                <a:latin typeface="Cambria" panose="02040503050406030204" pitchFamily="18" charset="0"/>
              </a:rPr>
              <a:t>Conclusion</a:t>
            </a:r>
          </a:p>
          <a:p>
            <a:pPr marL="539750" indent="-508000"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  <a:cs typeface="Cambria"/>
              </a:rPr>
              <a:t>An increase in knowledge was demonstrated utilizing an online education module consisting of multiple learning methods</a:t>
            </a:r>
          </a:p>
          <a:p>
            <a:pPr marL="539750" indent="-508000"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  <a:cs typeface="Cambria"/>
              </a:rPr>
              <a:t>Post knowledge assessment needed to demonstrate rate of improved knowledge</a:t>
            </a:r>
          </a:p>
          <a:p>
            <a:pPr marL="539750" indent="-508000"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  <a:cs typeface="Cambria"/>
              </a:rPr>
              <a:t>More practicing dental and primary care providers needed for course evaluation to ensure </a:t>
            </a:r>
          </a:p>
          <a:p>
            <a:pPr marL="31750"/>
            <a:endParaRPr lang="en-US" sz="3200" dirty="0">
              <a:latin typeface="Cambria" panose="02040503050406030204" pitchFamily="18" charset="0"/>
              <a:cs typeface="Cambria"/>
            </a:endParaRPr>
          </a:p>
          <a:p>
            <a:pPr marL="31750" algn="ctr"/>
            <a:r>
              <a:rPr lang="en-US" sz="8000" b="1" dirty="0">
                <a:solidFill>
                  <a:schemeClr val="tx2"/>
                </a:solidFill>
                <a:latin typeface="Cambria" panose="02040503050406030204" pitchFamily="18" charset="0"/>
                <a:cs typeface="Cambria"/>
              </a:rPr>
              <a:t>Future Implications</a:t>
            </a:r>
          </a:p>
          <a:p>
            <a:pPr marL="48895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  <a:cs typeface="Cambria"/>
              </a:rPr>
              <a:t>Platform for future research regarding education as well as policy and guideline development</a:t>
            </a:r>
          </a:p>
          <a:p>
            <a:pPr marL="48895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  <a:cs typeface="Cambria"/>
              </a:rPr>
              <a:t>Integrate education into dental an healthcare curriculum</a:t>
            </a:r>
          </a:p>
          <a:p>
            <a:pPr marL="48895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ambria" panose="02040503050406030204" pitchFamily="18" charset="0"/>
                <a:cs typeface="Cambria"/>
              </a:rPr>
              <a:t>Potential for CME module</a:t>
            </a:r>
          </a:p>
          <a:p>
            <a:pPr marL="31750"/>
            <a:endParaRPr lang="en-US" sz="3200" dirty="0">
              <a:latin typeface="Cambria" panose="02040503050406030204" pitchFamily="18" charset="0"/>
              <a:cs typeface="Cambria"/>
            </a:endParaRPr>
          </a:p>
          <a:p>
            <a:pPr marL="31750" algn="ctr"/>
            <a:r>
              <a:rPr lang="en-US" sz="8000" b="1" dirty="0">
                <a:solidFill>
                  <a:schemeClr val="tx2"/>
                </a:solidFill>
                <a:latin typeface="Cambria" panose="02040503050406030204" pitchFamily="18" charset="0"/>
                <a:cs typeface="Cambria"/>
              </a:rPr>
              <a:t>Acknowledgments</a:t>
            </a:r>
          </a:p>
          <a:p>
            <a:pPr marL="31750"/>
            <a:r>
              <a:rPr lang="en-US" sz="3200" dirty="0">
                <a:latin typeface="Cambria" panose="02040503050406030204" pitchFamily="18" charset="0"/>
                <a:cs typeface="Cambria"/>
              </a:rPr>
              <a:t>Thank you to all who volunteered to take the course and provide feedback.  A special thanks to Zach </a:t>
            </a:r>
            <a:r>
              <a:rPr lang="en-US" sz="3200" dirty="0" err="1">
                <a:latin typeface="Cambria" panose="02040503050406030204" pitchFamily="18" charset="0"/>
                <a:cs typeface="Cambria"/>
              </a:rPr>
              <a:t>Goodsell</a:t>
            </a:r>
            <a:r>
              <a:rPr lang="en-US" sz="3200" dirty="0">
                <a:latin typeface="Cambria" panose="02040503050406030204" pitchFamily="18" charset="0"/>
                <a:cs typeface="Cambria"/>
              </a:rPr>
              <a:t>, instructional designer, who made the module possible and IWCC for implementing as part of their curriculum.  Patrick Pick for allowing me to do clinical time.  And to Jon &amp; Kris </a:t>
            </a:r>
            <a:r>
              <a:rPr lang="en-US" sz="3200" dirty="0" err="1">
                <a:latin typeface="Cambria" panose="02040503050406030204" pitchFamily="18" charset="0"/>
                <a:cs typeface="Cambria"/>
              </a:rPr>
              <a:t>Scharingson</a:t>
            </a:r>
            <a:r>
              <a:rPr lang="en-US" sz="3200" dirty="0">
                <a:latin typeface="Cambria" panose="02040503050406030204" pitchFamily="18" charset="0"/>
                <a:cs typeface="Cambria"/>
              </a:rPr>
              <a:t> for sharing their story and knowledge.</a:t>
            </a:r>
          </a:p>
          <a:p>
            <a:pPr marL="31750" algn="ctr"/>
            <a:endParaRPr lang="en-US" sz="8000" b="1" dirty="0">
              <a:solidFill>
                <a:schemeClr val="tx2"/>
              </a:solidFill>
              <a:latin typeface="Cambria" panose="02040503050406030204" pitchFamily="18" charset="0"/>
              <a:cs typeface="Cambria"/>
            </a:endParaRPr>
          </a:p>
          <a:p>
            <a:pPr defTabSz="4389438"/>
            <a:endParaRPr lang="en-US" sz="8000" b="1" dirty="0">
              <a:solidFill>
                <a:srgbClr val="234B8D"/>
              </a:solidFill>
              <a:latin typeface="Cambria"/>
              <a:cs typeface="Cambria"/>
            </a:endParaRPr>
          </a:p>
          <a:p>
            <a:pPr defTabSz="4389438"/>
            <a:endParaRPr lang="en-US" sz="3200" dirty="0">
              <a:latin typeface="Cambria"/>
              <a:cs typeface="Cambria"/>
            </a:endParaRPr>
          </a:p>
        </p:txBody>
      </p:sp>
      <p:pic>
        <p:nvPicPr>
          <p:cNvPr id="22" name="Picture 21" descr="CU_logo_W-Mac.psd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05" y="1483673"/>
            <a:ext cx="3429000" cy="126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990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12653</TotalTime>
  <Words>546</Words>
  <Application>Microsoft Macintosh PowerPoint</Application>
  <PresentationFormat>Custom</PresentationFormat>
  <Paragraphs>127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Garamond</vt:lpstr>
      <vt:lpstr>Office Theme</vt:lpstr>
      <vt:lpstr>PowerPoint Presentation</vt:lpstr>
    </vt:vector>
  </TitlesOfParts>
  <Company>Creighton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Emmer, Mary C.</dc:creator>
  <cp:lastModifiedBy>Till, Stefanie S</cp:lastModifiedBy>
  <cp:revision>49</cp:revision>
  <cp:lastPrinted>2014-12-03T19:08:19Z</cp:lastPrinted>
  <dcterms:created xsi:type="dcterms:W3CDTF">2014-12-03T16:01:32Z</dcterms:created>
  <dcterms:modified xsi:type="dcterms:W3CDTF">2019-05-04T00:35:43Z</dcterms:modified>
</cp:coreProperties>
</file>