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6.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 id="2147483688" r:id="rId3"/>
  </p:sldMasterIdLst>
  <p:notesMasterIdLst>
    <p:notesMasterId r:id="rId104"/>
  </p:notesMasterIdLst>
  <p:handoutMasterIdLst>
    <p:handoutMasterId r:id="rId105"/>
  </p:handoutMasterIdLst>
  <p:sldIdLst>
    <p:sldId id="385" r:id="rId4"/>
    <p:sldId id="773" r:id="rId5"/>
    <p:sldId id="774" r:id="rId6"/>
    <p:sldId id="775" r:id="rId7"/>
    <p:sldId id="776" r:id="rId8"/>
    <p:sldId id="777" r:id="rId9"/>
    <p:sldId id="386" r:id="rId10"/>
    <p:sldId id="601" r:id="rId11"/>
    <p:sldId id="676" r:id="rId12"/>
    <p:sldId id="501" r:id="rId13"/>
    <p:sldId id="667" r:id="rId14"/>
    <p:sldId id="783" r:id="rId15"/>
    <p:sldId id="546" r:id="rId16"/>
    <p:sldId id="784" r:id="rId17"/>
    <p:sldId id="785" r:id="rId18"/>
    <p:sldId id="672" r:id="rId19"/>
    <p:sldId id="466" r:id="rId20"/>
    <p:sldId id="673" r:id="rId21"/>
    <p:sldId id="786" r:id="rId22"/>
    <p:sldId id="787" r:id="rId23"/>
    <p:sldId id="788" r:id="rId24"/>
    <p:sldId id="668" r:id="rId25"/>
    <p:sldId id="789" r:id="rId26"/>
    <p:sldId id="670" r:id="rId27"/>
    <p:sldId id="669" r:id="rId28"/>
    <p:sldId id="791" r:id="rId29"/>
    <p:sldId id="793" r:id="rId30"/>
    <p:sldId id="795" r:id="rId31"/>
    <p:sldId id="790" r:id="rId32"/>
    <p:sldId id="796" r:id="rId33"/>
    <p:sldId id="797" r:id="rId34"/>
    <p:sldId id="798" r:id="rId35"/>
    <p:sldId id="671" r:id="rId36"/>
    <p:sldId id="536" r:id="rId37"/>
    <p:sldId id="771" r:id="rId38"/>
    <p:sldId id="406" r:id="rId39"/>
    <p:sldId id="799" r:id="rId40"/>
    <p:sldId id="674" r:id="rId41"/>
    <p:sldId id="675" r:id="rId42"/>
    <p:sldId id="552" r:id="rId43"/>
    <p:sldId id="620" r:id="rId44"/>
    <p:sldId id="628" r:id="rId45"/>
    <p:sldId id="666" r:id="rId46"/>
    <p:sldId id="704" r:id="rId47"/>
    <p:sldId id="602" r:id="rId48"/>
    <p:sldId id="781" r:id="rId49"/>
    <p:sldId id="782" r:id="rId50"/>
    <p:sldId id="703" r:id="rId51"/>
    <p:sldId id="554" r:id="rId52"/>
    <p:sldId id="631" r:id="rId53"/>
    <p:sldId id="632" r:id="rId54"/>
    <p:sldId id="633" r:id="rId55"/>
    <p:sldId id="634" r:id="rId56"/>
    <p:sldId id="635" r:id="rId57"/>
    <p:sldId id="627" r:id="rId58"/>
    <p:sldId id="651" r:id="rId59"/>
    <p:sldId id="410" r:id="rId60"/>
    <p:sldId id="664" r:id="rId61"/>
    <p:sldId id="688" r:id="rId62"/>
    <p:sldId id="702" r:id="rId63"/>
    <p:sldId id="729" r:id="rId64"/>
    <p:sldId id="730" r:id="rId65"/>
    <p:sldId id="731" r:id="rId66"/>
    <p:sldId id="716" r:id="rId67"/>
    <p:sldId id="710" r:id="rId68"/>
    <p:sldId id="707" r:id="rId69"/>
    <p:sldId id="732" r:id="rId70"/>
    <p:sldId id="733" r:id="rId71"/>
    <p:sldId id="734" r:id="rId72"/>
    <p:sldId id="735" r:id="rId73"/>
    <p:sldId id="708" r:id="rId74"/>
    <p:sldId id="709" r:id="rId75"/>
    <p:sldId id="605" r:id="rId76"/>
    <p:sldId id="477" r:id="rId77"/>
    <p:sldId id="714" r:id="rId78"/>
    <p:sldId id="478" r:id="rId79"/>
    <p:sldId id="606" r:id="rId80"/>
    <p:sldId id="479" r:id="rId81"/>
    <p:sldId id="482" r:id="rId82"/>
    <p:sldId id="586" r:id="rId83"/>
    <p:sldId id="587" r:id="rId84"/>
    <p:sldId id="588" r:id="rId85"/>
    <p:sldId id="589" r:id="rId86"/>
    <p:sldId id="728" r:id="rId87"/>
    <p:sldId id="717" r:id="rId88"/>
    <p:sldId id="718" r:id="rId89"/>
    <p:sldId id="719" r:id="rId90"/>
    <p:sldId id="706" r:id="rId91"/>
    <p:sldId id="769" r:id="rId92"/>
    <p:sldId id="720" r:id="rId93"/>
    <p:sldId id="721" r:id="rId94"/>
    <p:sldId id="722" r:id="rId95"/>
    <p:sldId id="723" r:id="rId96"/>
    <p:sldId id="724" r:id="rId97"/>
    <p:sldId id="725" r:id="rId98"/>
    <p:sldId id="736" r:id="rId99"/>
    <p:sldId id="737" r:id="rId100"/>
    <p:sldId id="738" r:id="rId101"/>
    <p:sldId id="727" r:id="rId102"/>
    <p:sldId id="778" r:id="rId10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380B"/>
    <a:srgbClr val="722B79"/>
    <a:srgbClr val="1993B9"/>
    <a:srgbClr val="BD4915"/>
    <a:srgbClr val="CCEEF8"/>
    <a:srgbClr val="EACBED"/>
    <a:srgbClr val="90D9F0"/>
    <a:srgbClr val="FBCCBD"/>
    <a:srgbClr val="F57851"/>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968" autoAdjust="0"/>
  </p:normalViewPr>
  <p:slideViewPr>
    <p:cSldViewPr>
      <p:cViewPr varScale="1">
        <p:scale>
          <a:sx n="97" d="100"/>
          <a:sy n="97" d="100"/>
        </p:scale>
        <p:origin x="-1314" y="-102"/>
      </p:cViewPr>
      <p:guideLst>
        <p:guide orient="horz" pos="2160"/>
        <p:guide pos="2880"/>
      </p:guideLst>
    </p:cSldViewPr>
  </p:slideViewPr>
  <p:notesTextViewPr>
    <p:cViewPr>
      <p:scale>
        <a:sx n="1" d="1"/>
        <a:sy n="1" d="1"/>
      </p:scale>
      <p:origin x="0" y="0"/>
    </p:cViewPr>
  </p:notesTextViewPr>
  <p:sorterViewPr>
    <p:cViewPr>
      <p:scale>
        <a:sx n="100" d="100"/>
        <a:sy n="100" d="100"/>
      </p:scale>
      <p:origin x="0" y="303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viewProps" Target="view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ableStyles" Target="tableStyle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Site, Female</c:v>
                </c:pt>
              </c:strCache>
            </c:strRef>
          </c:tx>
          <c:dPt>
            <c:idx val="0"/>
            <c:bubble3D val="0"/>
            <c:spPr>
              <a:solidFill>
                <a:srgbClr val="1993B9"/>
              </a:solidFill>
            </c:spPr>
          </c:dPt>
          <c:dPt>
            <c:idx val="1"/>
            <c:bubble3D val="0"/>
            <c:spPr>
              <a:solidFill>
                <a:srgbClr val="C7380B"/>
              </a:solidFill>
            </c:spPr>
          </c:dPt>
          <c:dPt>
            <c:idx val="2"/>
            <c:bubble3D val="0"/>
            <c:spPr>
              <a:solidFill>
                <a:srgbClr val="92D050"/>
              </a:solidFill>
            </c:spPr>
          </c:dPt>
          <c:dPt>
            <c:idx val="3"/>
            <c:bubble3D val="0"/>
            <c:spPr>
              <a:solidFill>
                <a:srgbClr val="4B4BFF"/>
              </a:solidFill>
            </c:spPr>
          </c:dPt>
          <c:dPt>
            <c:idx val="4"/>
            <c:bubble3D val="0"/>
            <c:spPr>
              <a:solidFill>
                <a:srgbClr val="C777CF"/>
              </a:solidFill>
            </c:spPr>
          </c:dPt>
          <c:cat>
            <c:strRef>
              <c:f>Sheet1!$A$2:$A$6</c:f>
              <c:strCache>
                <c:ptCount val="5"/>
                <c:pt idx="0">
                  <c:v>Anus </c:v>
                </c:pt>
                <c:pt idx="1">
                  <c:v>Cervix </c:v>
                </c:pt>
                <c:pt idx="2">
                  <c:v>Oropharynx </c:v>
                </c:pt>
                <c:pt idx="3">
                  <c:v>Vagina </c:v>
                </c:pt>
                <c:pt idx="4">
                  <c:v>Vulva </c:v>
                </c:pt>
              </c:strCache>
            </c:strRef>
          </c:cat>
          <c:val>
            <c:numRef>
              <c:f>Sheet1!$B$2:$B$6</c:f>
              <c:numCache>
                <c:formatCode>#,##0</c:formatCode>
                <c:ptCount val="5"/>
                <c:pt idx="0">
                  <c:v>2600</c:v>
                </c:pt>
                <c:pt idx="1">
                  <c:v>10400</c:v>
                </c:pt>
                <c:pt idx="2">
                  <c:v>1800</c:v>
                </c:pt>
                <c:pt idx="3" formatCode="General">
                  <c:v>600</c:v>
                </c:pt>
                <c:pt idx="4">
                  <c:v>2200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Site, Male</c:v>
                </c:pt>
              </c:strCache>
            </c:strRef>
          </c:tx>
          <c:dPt>
            <c:idx val="0"/>
            <c:bubble3D val="0"/>
            <c:spPr>
              <a:solidFill>
                <a:srgbClr val="00B0F0"/>
              </a:solidFill>
            </c:spPr>
          </c:dPt>
          <c:dPt>
            <c:idx val="1"/>
            <c:bubble3D val="0"/>
            <c:spPr>
              <a:solidFill>
                <a:srgbClr val="92D050"/>
              </a:solidFill>
            </c:spPr>
          </c:dPt>
          <c:dPt>
            <c:idx val="2"/>
            <c:bubble3D val="0"/>
            <c:spPr>
              <a:solidFill>
                <a:srgbClr val="002060"/>
              </a:solidFill>
            </c:spPr>
          </c:dPt>
          <c:cat>
            <c:strRef>
              <c:f>Sheet1!$A$2:$A$4</c:f>
              <c:strCache>
                <c:ptCount val="3"/>
                <c:pt idx="0">
                  <c:v>Anus </c:v>
                </c:pt>
                <c:pt idx="1">
                  <c:v>Oropharynx </c:v>
                </c:pt>
                <c:pt idx="2">
                  <c:v>Penis </c:v>
                </c:pt>
              </c:strCache>
            </c:strRef>
          </c:cat>
          <c:val>
            <c:numRef>
              <c:f>Sheet1!$B$2:$B$4</c:f>
              <c:numCache>
                <c:formatCode>General</c:formatCode>
                <c:ptCount val="3"/>
                <c:pt idx="0">
                  <c:v>1400</c:v>
                </c:pt>
                <c:pt idx="1">
                  <c:v>7200</c:v>
                </c:pt>
                <c:pt idx="2">
                  <c:v>700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43327991080762"/>
          <c:y val="3.3849895918182639E-2"/>
          <c:w val="0.74813344512491498"/>
          <c:h val="0.8125419280217091"/>
        </c:manualLayout>
      </c:layout>
      <c:barChart>
        <c:barDir val="col"/>
        <c:grouping val="clustered"/>
        <c:varyColors val="0"/>
        <c:ser>
          <c:idx val="0"/>
          <c:order val="0"/>
          <c:tx>
            <c:strRef>
              <c:f>Sheet1!$B$1</c:f>
              <c:strCache>
                <c:ptCount val="1"/>
                <c:pt idx="0">
                  <c:v>2003-2006</c:v>
                </c:pt>
              </c:strCache>
            </c:strRef>
          </c:tx>
          <c:spPr>
            <a:solidFill>
              <a:srgbClr val="1993B9"/>
            </a:solidFill>
            <a:ln>
              <a:solidFill>
                <a:schemeClr val="accent1"/>
              </a:solidFill>
            </a:ln>
          </c:spPr>
          <c:invertIfNegative val="0"/>
          <c:errBars>
            <c:errBarType val="both"/>
            <c:errValType val="cust"/>
            <c:noEndCap val="0"/>
            <c:plus>
              <c:numRef>
                <c:f>Sheet1!$F$2:$F$7</c:f>
                <c:numCache>
                  <c:formatCode>General</c:formatCode>
                  <c:ptCount val="6"/>
                  <c:pt idx="0">
                    <c:v>2.5999999999999988</c:v>
                  </c:pt>
                  <c:pt idx="1">
                    <c:v>4.1999999999999975</c:v>
                  </c:pt>
                  <c:pt idx="2">
                    <c:v>3.6999999999999993</c:v>
                  </c:pt>
                  <c:pt idx="3">
                    <c:v>2.7000000000000011</c:v>
                  </c:pt>
                  <c:pt idx="4">
                    <c:v>2.5</c:v>
                  </c:pt>
                  <c:pt idx="5">
                    <c:v>2.3999999999999977</c:v>
                  </c:pt>
                </c:numCache>
              </c:numRef>
            </c:plus>
            <c:minus>
              <c:numRef>
                <c:f>Sheet1!$E$2:$E$7</c:f>
                <c:numCache>
                  <c:formatCode>General</c:formatCode>
                  <c:ptCount val="6"/>
                  <c:pt idx="0">
                    <c:v>2.3000000000000007</c:v>
                  </c:pt>
                  <c:pt idx="1">
                    <c:v>3.5999999999999988</c:v>
                  </c:pt>
                  <c:pt idx="2">
                    <c:v>2.9000000000000004</c:v>
                  </c:pt>
                  <c:pt idx="3">
                    <c:v>2.0999999999999988</c:v>
                  </c:pt>
                  <c:pt idx="4">
                    <c:v>1.8000000000000003</c:v>
                  </c:pt>
                  <c:pt idx="5">
                    <c:v>1.6</c:v>
                  </c:pt>
                </c:numCache>
              </c:numRef>
            </c:minus>
            <c:spPr>
              <a:ln>
                <a:solidFill>
                  <a:schemeClr val="tx2">
                    <a:lumMod val="50000"/>
                    <a:lumOff val="50000"/>
                  </a:schemeClr>
                </a:solidFill>
              </a:ln>
            </c:spPr>
          </c:errBars>
          <c:cat>
            <c:strRef>
              <c:f>Sheet1!$A$2:$A$7</c:f>
              <c:strCache>
                <c:ptCount val="6"/>
                <c:pt idx="0">
                  <c:v>14-19</c:v>
                </c:pt>
                <c:pt idx="1">
                  <c:v>20-24</c:v>
                </c:pt>
                <c:pt idx="2">
                  <c:v>25-29</c:v>
                </c:pt>
                <c:pt idx="3">
                  <c:v>30-39</c:v>
                </c:pt>
                <c:pt idx="4">
                  <c:v>40-49</c:v>
                </c:pt>
                <c:pt idx="5">
                  <c:v>50-59</c:v>
                </c:pt>
              </c:strCache>
            </c:strRef>
          </c:cat>
          <c:val>
            <c:numRef>
              <c:f>Sheet1!$B$2:$B$7</c:f>
              <c:numCache>
                <c:formatCode>General</c:formatCode>
                <c:ptCount val="6"/>
                <c:pt idx="0">
                  <c:v>11.5</c:v>
                </c:pt>
                <c:pt idx="1">
                  <c:v>18.5</c:v>
                </c:pt>
                <c:pt idx="2">
                  <c:v>11.8</c:v>
                </c:pt>
                <c:pt idx="3">
                  <c:v>9.2000000000000011</c:v>
                </c:pt>
                <c:pt idx="4">
                  <c:v>5.2</c:v>
                </c:pt>
                <c:pt idx="5">
                  <c:v>4.7</c:v>
                </c:pt>
              </c:numCache>
            </c:numRef>
          </c:val>
        </c:ser>
        <c:ser>
          <c:idx val="1"/>
          <c:order val="1"/>
          <c:tx>
            <c:strRef>
              <c:f>Sheet1!$C$1</c:f>
              <c:strCache>
                <c:ptCount val="1"/>
                <c:pt idx="0">
                  <c:v>2007-2010</c:v>
                </c:pt>
              </c:strCache>
            </c:strRef>
          </c:tx>
          <c:spPr>
            <a:solidFill>
              <a:srgbClr val="722B79"/>
            </a:solidFill>
            <a:ln>
              <a:solidFill>
                <a:schemeClr val="bg2"/>
              </a:solidFill>
            </a:ln>
          </c:spPr>
          <c:invertIfNegative val="0"/>
          <c:errBars>
            <c:errBarType val="both"/>
            <c:errValType val="cust"/>
            <c:noEndCap val="0"/>
            <c:plus>
              <c:numRef>
                <c:f>Sheet1!$H$2:$H$7</c:f>
                <c:numCache>
                  <c:formatCode>General</c:formatCode>
                  <c:ptCount val="6"/>
                  <c:pt idx="0">
                    <c:v>1.5</c:v>
                  </c:pt>
                  <c:pt idx="1">
                    <c:v>6.1999999999999975</c:v>
                  </c:pt>
                  <c:pt idx="2">
                    <c:v>4.0000000000000018</c:v>
                  </c:pt>
                  <c:pt idx="3">
                    <c:v>1.9000000000000004</c:v>
                  </c:pt>
                  <c:pt idx="4">
                    <c:v>2.3999999999999977</c:v>
                  </c:pt>
                  <c:pt idx="5">
                    <c:v>2.0000000000000004</c:v>
                  </c:pt>
                </c:numCache>
              </c:numRef>
            </c:plus>
            <c:minus>
              <c:numRef>
                <c:f>Sheet1!$G$2:$G$7</c:f>
                <c:numCache>
                  <c:formatCode>General</c:formatCode>
                  <c:ptCount val="6"/>
                  <c:pt idx="0">
                    <c:v>1.2999999999999989</c:v>
                  </c:pt>
                  <c:pt idx="1">
                    <c:v>3.5</c:v>
                  </c:pt>
                  <c:pt idx="2">
                    <c:v>3.0999999999999988</c:v>
                  </c:pt>
                  <c:pt idx="3">
                    <c:v>1.5</c:v>
                  </c:pt>
                  <c:pt idx="4">
                    <c:v>1.7000000000000011</c:v>
                  </c:pt>
                  <c:pt idx="5">
                    <c:v>1.4</c:v>
                  </c:pt>
                </c:numCache>
              </c:numRef>
            </c:minus>
            <c:spPr>
              <a:ln>
                <a:solidFill>
                  <a:schemeClr val="tx2">
                    <a:lumMod val="50000"/>
                    <a:lumOff val="50000"/>
                  </a:schemeClr>
                </a:solidFill>
              </a:ln>
            </c:spPr>
          </c:errBars>
          <c:cat>
            <c:strRef>
              <c:f>Sheet1!$A$2:$A$7</c:f>
              <c:strCache>
                <c:ptCount val="6"/>
                <c:pt idx="0">
                  <c:v>14-19</c:v>
                </c:pt>
                <c:pt idx="1">
                  <c:v>20-24</c:v>
                </c:pt>
                <c:pt idx="2">
                  <c:v>25-29</c:v>
                </c:pt>
                <c:pt idx="3">
                  <c:v>30-39</c:v>
                </c:pt>
                <c:pt idx="4">
                  <c:v>40-49</c:v>
                </c:pt>
                <c:pt idx="5">
                  <c:v>50-59</c:v>
                </c:pt>
              </c:strCache>
            </c:strRef>
          </c:cat>
          <c:val>
            <c:numRef>
              <c:f>Sheet1!$C$2:$C$7</c:f>
              <c:numCache>
                <c:formatCode>General</c:formatCode>
                <c:ptCount val="6"/>
                <c:pt idx="0">
                  <c:v>5.0999999999999996</c:v>
                </c:pt>
                <c:pt idx="1">
                  <c:v>19</c:v>
                </c:pt>
                <c:pt idx="2">
                  <c:v>13.1</c:v>
                </c:pt>
                <c:pt idx="3">
                  <c:v>6.9</c:v>
                </c:pt>
                <c:pt idx="4">
                  <c:v>5.7</c:v>
                </c:pt>
                <c:pt idx="5">
                  <c:v>3.9</c:v>
                </c:pt>
              </c:numCache>
            </c:numRef>
          </c:val>
        </c:ser>
        <c:dLbls>
          <c:showLegendKey val="0"/>
          <c:showVal val="0"/>
          <c:showCatName val="0"/>
          <c:showSerName val="0"/>
          <c:showPercent val="0"/>
          <c:showBubbleSize val="0"/>
        </c:dLbls>
        <c:gapWidth val="150"/>
        <c:axId val="45198336"/>
        <c:axId val="45196416"/>
      </c:barChart>
      <c:catAx>
        <c:axId val="45198336"/>
        <c:scaling>
          <c:orientation val="minMax"/>
        </c:scaling>
        <c:delete val="0"/>
        <c:axPos val="b"/>
        <c:majorTickMark val="out"/>
        <c:minorTickMark val="none"/>
        <c:tickLblPos val="nextTo"/>
        <c:txPr>
          <a:bodyPr/>
          <a:lstStyle/>
          <a:p>
            <a:pPr>
              <a:defRPr sz="1600" b="1" baseline="0">
                <a:solidFill>
                  <a:schemeClr val="accent1">
                    <a:lumMod val="50000"/>
                  </a:schemeClr>
                </a:solidFill>
              </a:defRPr>
            </a:pPr>
            <a:endParaRPr lang="en-US"/>
          </a:p>
        </c:txPr>
        <c:crossAx val="45196416"/>
        <c:crosses val="autoZero"/>
        <c:auto val="1"/>
        <c:lblAlgn val="ctr"/>
        <c:lblOffset val="100"/>
        <c:noMultiLvlLbl val="0"/>
      </c:catAx>
      <c:valAx>
        <c:axId val="45196416"/>
        <c:scaling>
          <c:orientation val="minMax"/>
          <c:max val="30"/>
        </c:scaling>
        <c:delete val="0"/>
        <c:axPos val="l"/>
        <c:majorGridlines/>
        <c:title>
          <c:tx>
            <c:rich>
              <a:bodyPr rot="-5400000" vert="horz"/>
              <a:lstStyle/>
              <a:p>
                <a:pPr>
                  <a:defRPr b="0" baseline="0">
                    <a:solidFill>
                      <a:schemeClr val="accent1">
                        <a:lumMod val="50000"/>
                      </a:schemeClr>
                    </a:solidFill>
                  </a:defRPr>
                </a:pPr>
                <a:r>
                  <a:rPr lang="en-US" b="1" baseline="0" dirty="0" smtClean="0">
                    <a:solidFill>
                      <a:schemeClr val="accent1">
                        <a:lumMod val="50000"/>
                      </a:schemeClr>
                    </a:solidFill>
                  </a:rPr>
                  <a:t>Prevalence (%)</a:t>
                </a:r>
                <a:endParaRPr lang="en-US" b="1" baseline="0" dirty="0">
                  <a:solidFill>
                    <a:schemeClr val="accent1">
                      <a:lumMod val="50000"/>
                    </a:schemeClr>
                  </a:solidFill>
                </a:endParaRPr>
              </a:p>
            </c:rich>
          </c:tx>
          <c:layout>
            <c:manualLayout>
              <c:xMode val="edge"/>
              <c:yMode val="edge"/>
              <c:x val="2.4196437250899195E-2"/>
              <c:y val="0.30731638418079094"/>
            </c:manualLayout>
          </c:layout>
          <c:overlay val="0"/>
        </c:title>
        <c:numFmt formatCode="General" sourceLinked="1"/>
        <c:majorTickMark val="none"/>
        <c:minorTickMark val="none"/>
        <c:tickLblPos val="nextTo"/>
        <c:txPr>
          <a:bodyPr/>
          <a:lstStyle/>
          <a:p>
            <a:pPr>
              <a:defRPr sz="1400" b="1" baseline="0">
                <a:solidFill>
                  <a:schemeClr val="accent1">
                    <a:lumMod val="50000"/>
                  </a:schemeClr>
                </a:solidFill>
              </a:defRPr>
            </a:pPr>
            <a:endParaRPr lang="en-US"/>
          </a:p>
        </c:txPr>
        <c:crossAx val="45198336"/>
        <c:crosses val="autoZero"/>
        <c:crossBetween val="between"/>
        <c:majorUnit val="5"/>
      </c:valAx>
    </c:plotArea>
    <c:legend>
      <c:legendPos val="r"/>
      <c:legendEntry>
        <c:idx val="0"/>
        <c:txPr>
          <a:bodyPr/>
          <a:lstStyle/>
          <a:p>
            <a:pPr>
              <a:defRPr sz="1600" baseline="0">
                <a:solidFill>
                  <a:schemeClr val="accent1">
                    <a:lumMod val="50000"/>
                  </a:schemeClr>
                </a:solidFill>
              </a:defRPr>
            </a:pPr>
            <a:endParaRPr lang="en-US"/>
          </a:p>
        </c:txPr>
      </c:legendEntry>
      <c:legendEntry>
        <c:idx val="1"/>
        <c:txPr>
          <a:bodyPr/>
          <a:lstStyle/>
          <a:p>
            <a:pPr>
              <a:defRPr sz="1600" baseline="0">
                <a:solidFill>
                  <a:schemeClr val="accent1">
                    <a:lumMod val="50000"/>
                  </a:schemeClr>
                </a:solidFill>
              </a:defRPr>
            </a:pPr>
            <a:endParaRPr lang="en-US"/>
          </a:p>
        </c:txPr>
      </c:legendEntry>
      <c:layout>
        <c:manualLayout>
          <c:xMode val="edge"/>
          <c:yMode val="edge"/>
          <c:x val="0.54985436554943912"/>
          <c:y val="0.17919693506053691"/>
          <c:w val="0.14540159803033484"/>
          <c:h val="0.12742528151723001"/>
        </c:manualLayout>
      </c:layout>
      <c:overlay val="0"/>
      <c:txPr>
        <a:bodyPr/>
        <a:lstStyle/>
        <a:p>
          <a:pPr>
            <a:defRPr sz="1600">
              <a:solidFill>
                <a:schemeClr val="accent1">
                  <a:lumMod val="50000"/>
                </a:schemeClr>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Sheet1!$B$2</c:f>
              <c:strCache>
                <c:ptCount val="1"/>
                <c:pt idx="0">
                  <c:v>Tdap</c:v>
                </c:pt>
              </c:strCache>
            </c:strRef>
          </c:tx>
          <c:dLbls>
            <c:dLbl>
              <c:idx val="7"/>
              <c:layout/>
              <c:dLblPos val="r"/>
              <c:showLegendKey val="0"/>
              <c:showVal val="1"/>
              <c:showCatName val="0"/>
              <c:showSerName val="0"/>
              <c:showPercent val="0"/>
              <c:showBubbleSize val="0"/>
            </c:dLbl>
            <c:txPr>
              <a:bodyPr/>
              <a:lstStyle/>
              <a:p>
                <a:pPr algn="ctr">
                  <a:defRPr lang="en-US" sz="1400" b="1" i="0" u="none" strike="noStrike" kern="1200" baseline="0">
                    <a:solidFill>
                      <a:srgbClr val="0070C0"/>
                    </a:solidFill>
                    <a:latin typeface="+mn-lt"/>
                    <a:ea typeface="+mn-ea"/>
                    <a:cs typeface="+mn-cs"/>
                  </a:defRPr>
                </a:pPr>
                <a:endParaRPr lang="en-US"/>
              </a:p>
            </c:txPr>
            <c:showLegendKey val="0"/>
            <c:showVal val="0"/>
            <c:showCatName val="0"/>
            <c:showSerName val="0"/>
            <c:showPercent val="0"/>
            <c:showBubbleSize val="0"/>
          </c:dLbls>
          <c:cat>
            <c:numRef>
              <c:f>Sheet1!$A$3:$A$10</c:f>
              <c:numCache>
                <c:formatCode>General</c:formatCode>
                <c:ptCount val="8"/>
                <c:pt idx="0">
                  <c:v>2006</c:v>
                </c:pt>
                <c:pt idx="1">
                  <c:v>2007</c:v>
                </c:pt>
                <c:pt idx="2">
                  <c:v>2008</c:v>
                </c:pt>
                <c:pt idx="3">
                  <c:v>2009</c:v>
                </c:pt>
                <c:pt idx="4">
                  <c:v>2010</c:v>
                </c:pt>
                <c:pt idx="5">
                  <c:v>2011</c:v>
                </c:pt>
                <c:pt idx="6">
                  <c:v>2012</c:v>
                </c:pt>
                <c:pt idx="7">
                  <c:v>2013</c:v>
                </c:pt>
              </c:numCache>
            </c:numRef>
          </c:cat>
          <c:val>
            <c:numRef>
              <c:f>Sheet1!$B$3:$B$10</c:f>
              <c:numCache>
                <c:formatCode>General</c:formatCode>
                <c:ptCount val="8"/>
                <c:pt idx="0">
                  <c:v>10.8</c:v>
                </c:pt>
                <c:pt idx="1">
                  <c:v>30.4</c:v>
                </c:pt>
                <c:pt idx="2">
                  <c:v>40.799999999999997</c:v>
                </c:pt>
                <c:pt idx="3">
                  <c:v>55.6</c:v>
                </c:pt>
                <c:pt idx="4">
                  <c:v>68.7</c:v>
                </c:pt>
                <c:pt idx="5">
                  <c:v>78.2</c:v>
                </c:pt>
                <c:pt idx="6">
                  <c:v>84.6</c:v>
                </c:pt>
                <c:pt idx="7">
                  <c:v>86</c:v>
                </c:pt>
              </c:numCache>
            </c:numRef>
          </c:val>
          <c:smooth val="0"/>
        </c:ser>
        <c:ser>
          <c:idx val="1"/>
          <c:order val="1"/>
          <c:tx>
            <c:strRef>
              <c:f>Sheet1!$C$2</c:f>
              <c:strCache>
                <c:ptCount val="1"/>
                <c:pt idx="0">
                  <c:v>MCV4</c:v>
                </c:pt>
              </c:strCache>
            </c:strRef>
          </c:tx>
          <c:dLbls>
            <c:dLbl>
              <c:idx val="7"/>
              <c:layout/>
              <c:dLblPos val="r"/>
              <c:showLegendKey val="0"/>
              <c:showVal val="1"/>
              <c:showCatName val="0"/>
              <c:showSerName val="0"/>
              <c:showPercent val="0"/>
              <c:showBubbleSize val="0"/>
            </c:dLbl>
            <c:txPr>
              <a:bodyPr/>
              <a:lstStyle/>
              <a:p>
                <a:pPr algn="ctr">
                  <a:defRPr lang="en-US" sz="1400" b="1" i="0" u="none" strike="noStrike" kern="1200" baseline="0">
                    <a:solidFill>
                      <a:srgbClr val="C00000"/>
                    </a:solidFill>
                    <a:latin typeface="+mn-lt"/>
                    <a:ea typeface="+mn-ea"/>
                    <a:cs typeface="+mn-cs"/>
                  </a:defRPr>
                </a:pPr>
                <a:endParaRPr lang="en-US"/>
              </a:p>
            </c:txPr>
            <c:showLegendKey val="0"/>
            <c:showVal val="0"/>
            <c:showCatName val="0"/>
            <c:showSerName val="0"/>
            <c:showPercent val="0"/>
            <c:showBubbleSize val="0"/>
          </c:dLbls>
          <c:cat>
            <c:numRef>
              <c:f>Sheet1!$A$3:$A$10</c:f>
              <c:numCache>
                <c:formatCode>General</c:formatCode>
                <c:ptCount val="8"/>
                <c:pt idx="0">
                  <c:v>2006</c:v>
                </c:pt>
                <c:pt idx="1">
                  <c:v>2007</c:v>
                </c:pt>
                <c:pt idx="2">
                  <c:v>2008</c:v>
                </c:pt>
                <c:pt idx="3">
                  <c:v>2009</c:v>
                </c:pt>
                <c:pt idx="4">
                  <c:v>2010</c:v>
                </c:pt>
                <c:pt idx="5">
                  <c:v>2011</c:v>
                </c:pt>
                <c:pt idx="6">
                  <c:v>2012</c:v>
                </c:pt>
                <c:pt idx="7">
                  <c:v>2013</c:v>
                </c:pt>
              </c:numCache>
            </c:numRef>
          </c:cat>
          <c:val>
            <c:numRef>
              <c:f>Sheet1!$C$3:$C$10</c:f>
              <c:numCache>
                <c:formatCode>General</c:formatCode>
                <c:ptCount val="8"/>
                <c:pt idx="0">
                  <c:v>11.7</c:v>
                </c:pt>
                <c:pt idx="1">
                  <c:v>32.4</c:v>
                </c:pt>
                <c:pt idx="2">
                  <c:v>41.8</c:v>
                </c:pt>
                <c:pt idx="3">
                  <c:v>53.6</c:v>
                </c:pt>
                <c:pt idx="4">
                  <c:v>62.7</c:v>
                </c:pt>
                <c:pt idx="5">
                  <c:v>70.5</c:v>
                </c:pt>
                <c:pt idx="6">
                  <c:v>74</c:v>
                </c:pt>
                <c:pt idx="7">
                  <c:v>77.8</c:v>
                </c:pt>
              </c:numCache>
            </c:numRef>
          </c:val>
          <c:smooth val="0"/>
        </c:ser>
        <c:ser>
          <c:idx val="2"/>
          <c:order val="2"/>
          <c:tx>
            <c:strRef>
              <c:f>Sheet1!$D$2</c:f>
              <c:strCache>
                <c:ptCount val="1"/>
                <c:pt idx="0">
                  <c:v>1 HPV girls</c:v>
                </c:pt>
              </c:strCache>
            </c:strRef>
          </c:tx>
          <c:spPr>
            <a:ln w="76200"/>
          </c:spPr>
          <c:dLbls>
            <c:dLbl>
              <c:idx val="7"/>
              <c:layout/>
              <c:dLblPos val="r"/>
              <c:showLegendKey val="0"/>
              <c:showVal val="1"/>
              <c:showCatName val="0"/>
              <c:showSerName val="0"/>
              <c:showPercent val="0"/>
              <c:showBubbleSize val="0"/>
            </c:dLbl>
            <c:txPr>
              <a:bodyPr/>
              <a:lstStyle/>
              <a:p>
                <a:pPr algn="ctr">
                  <a:defRPr lang="en-US" sz="1400" b="1" i="0" u="none" strike="noStrike" kern="1200" baseline="0">
                    <a:solidFill>
                      <a:srgbClr val="669900"/>
                    </a:solidFill>
                    <a:latin typeface="+mn-lt"/>
                    <a:ea typeface="+mn-ea"/>
                    <a:cs typeface="+mn-cs"/>
                  </a:defRPr>
                </a:pPr>
                <a:endParaRPr lang="en-US"/>
              </a:p>
            </c:txPr>
            <c:showLegendKey val="0"/>
            <c:showVal val="0"/>
            <c:showCatName val="0"/>
            <c:showSerName val="0"/>
            <c:showPercent val="0"/>
            <c:showBubbleSize val="0"/>
          </c:dLbls>
          <c:cat>
            <c:numRef>
              <c:f>Sheet1!$A$3:$A$10</c:f>
              <c:numCache>
                <c:formatCode>General</c:formatCode>
                <c:ptCount val="8"/>
                <c:pt idx="0">
                  <c:v>2006</c:v>
                </c:pt>
                <c:pt idx="1">
                  <c:v>2007</c:v>
                </c:pt>
                <c:pt idx="2">
                  <c:v>2008</c:v>
                </c:pt>
                <c:pt idx="3">
                  <c:v>2009</c:v>
                </c:pt>
                <c:pt idx="4">
                  <c:v>2010</c:v>
                </c:pt>
                <c:pt idx="5">
                  <c:v>2011</c:v>
                </c:pt>
                <c:pt idx="6">
                  <c:v>2012</c:v>
                </c:pt>
                <c:pt idx="7">
                  <c:v>2013</c:v>
                </c:pt>
              </c:numCache>
            </c:numRef>
          </c:cat>
          <c:val>
            <c:numRef>
              <c:f>Sheet1!$D$3:$D$10</c:f>
              <c:numCache>
                <c:formatCode>General</c:formatCode>
                <c:ptCount val="8"/>
                <c:pt idx="1">
                  <c:v>25.1</c:v>
                </c:pt>
                <c:pt idx="2">
                  <c:v>37.200000000000003</c:v>
                </c:pt>
                <c:pt idx="3">
                  <c:v>44.3</c:v>
                </c:pt>
                <c:pt idx="4">
                  <c:v>48.7</c:v>
                </c:pt>
                <c:pt idx="5">
                  <c:v>53</c:v>
                </c:pt>
                <c:pt idx="6">
                  <c:v>53.8</c:v>
                </c:pt>
                <c:pt idx="7">
                  <c:v>57.3</c:v>
                </c:pt>
              </c:numCache>
            </c:numRef>
          </c:val>
          <c:smooth val="0"/>
        </c:ser>
        <c:ser>
          <c:idx val="3"/>
          <c:order val="3"/>
          <c:tx>
            <c:strRef>
              <c:f>Sheet1!$E$2</c:f>
              <c:strCache>
                <c:ptCount val="1"/>
                <c:pt idx="0">
                  <c:v>3 HPV girls</c:v>
                </c:pt>
              </c:strCache>
            </c:strRef>
          </c:tx>
          <c:spPr>
            <a:ln w="76200"/>
          </c:spPr>
          <c:marker>
            <c:spPr>
              <a:ln w="76200"/>
            </c:spPr>
          </c:marker>
          <c:dLbls>
            <c:dLbl>
              <c:idx val="7"/>
              <c:layout/>
              <c:dLblPos val="t"/>
              <c:showLegendKey val="0"/>
              <c:showVal val="1"/>
              <c:showCatName val="0"/>
              <c:showSerName val="0"/>
              <c:showPercent val="0"/>
              <c:showBubbleSize val="0"/>
            </c:dLbl>
            <c:txPr>
              <a:bodyPr/>
              <a:lstStyle/>
              <a:p>
                <a:pPr algn="ctr">
                  <a:defRPr lang="en-US" sz="1400" b="1" i="0" u="none" strike="noStrike" kern="1200" baseline="0">
                    <a:solidFill>
                      <a:srgbClr val="7030A0"/>
                    </a:solidFill>
                    <a:latin typeface="+mn-lt"/>
                    <a:ea typeface="+mn-ea"/>
                    <a:cs typeface="+mn-cs"/>
                  </a:defRPr>
                </a:pPr>
                <a:endParaRPr lang="en-US"/>
              </a:p>
            </c:txPr>
            <c:showLegendKey val="0"/>
            <c:showVal val="0"/>
            <c:showCatName val="0"/>
            <c:showSerName val="0"/>
            <c:showPercent val="0"/>
            <c:showBubbleSize val="0"/>
          </c:dLbls>
          <c:cat>
            <c:numRef>
              <c:f>Sheet1!$A$3:$A$10</c:f>
              <c:numCache>
                <c:formatCode>General</c:formatCode>
                <c:ptCount val="8"/>
                <c:pt idx="0">
                  <c:v>2006</c:v>
                </c:pt>
                <c:pt idx="1">
                  <c:v>2007</c:v>
                </c:pt>
                <c:pt idx="2">
                  <c:v>2008</c:v>
                </c:pt>
                <c:pt idx="3">
                  <c:v>2009</c:v>
                </c:pt>
                <c:pt idx="4">
                  <c:v>2010</c:v>
                </c:pt>
                <c:pt idx="5">
                  <c:v>2011</c:v>
                </c:pt>
                <c:pt idx="6">
                  <c:v>2012</c:v>
                </c:pt>
                <c:pt idx="7">
                  <c:v>2013</c:v>
                </c:pt>
              </c:numCache>
            </c:numRef>
          </c:cat>
          <c:val>
            <c:numRef>
              <c:f>Sheet1!$E$3:$E$10</c:f>
              <c:numCache>
                <c:formatCode>General</c:formatCode>
                <c:ptCount val="8"/>
                <c:pt idx="2">
                  <c:v>17.899999999999999</c:v>
                </c:pt>
                <c:pt idx="3">
                  <c:v>26.7</c:v>
                </c:pt>
                <c:pt idx="4">
                  <c:v>32</c:v>
                </c:pt>
                <c:pt idx="5">
                  <c:v>34.799999999999997</c:v>
                </c:pt>
                <c:pt idx="6">
                  <c:v>33.4</c:v>
                </c:pt>
                <c:pt idx="7">
                  <c:v>37.6</c:v>
                </c:pt>
              </c:numCache>
            </c:numRef>
          </c:val>
          <c:smooth val="0"/>
        </c:ser>
        <c:ser>
          <c:idx val="4"/>
          <c:order val="4"/>
          <c:tx>
            <c:strRef>
              <c:f>Sheet1!$F$2</c:f>
              <c:strCache>
                <c:ptCount val="1"/>
                <c:pt idx="0">
                  <c:v>1HPV boys</c:v>
                </c:pt>
              </c:strCache>
            </c:strRef>
          </c:tx>
          <c:dLbls>
            <c:dLbl>
              <c:idx val="7"/>
              <c:layout/>
              <c:spPr/>
              <c:txPr>
                <a:bodyPr/>
                <a:lstStyle/>
                <a:p>
                  <a:pPr algn="ctr">
                    <a:defRPr lang="en-US" sz="1400" b="1" i="0" u="none" strike="noStrike" kern="1200" baseline="0">
                      <a:solidFill>
                        <a:srgbClr val="1993B9"/>
                      </a:solidFill>
                      <a:latin typeface="+mn-lt"/>
                      <a:ea typeface="+mn-ea"/>
                      <a:cs typeface="+mn-cs"/>
                    </a:defRPr>
                  </a:pPr>
                  <a:endParaRPr lang="en-US"/>
                </a:p>
              </c:txPr>
              <c:dLblPos val="b"/>
              <c:showLegendKey val="0"/>
              <c:showVal val="1"/>
              <c:showCatName val="0"/>
              <c:showSerName val="0"/>
              <c:showPercent val="0"/>
              <c:showBubbleSize val="0"/>
            </c:dLbl>
            <c:txPr>
              <a:bodyPr/>
              <a:lstStyle/>
              <a:p>
                <a:pPr algn="ctr">
                  <a:defRPr lang="en-US" sz="1400" b="1" i="0" u="none" strike="noStrike" kern="1200" baseline="0">
                    <a:solidFill>
                      <a:srgbClr val="7030A0"/>
                    </a:solidFill>
                    <a:latin typeface="+mn-lt"/>
                    <a:ea typeface="+mn-ea"/>
                    <a:cs typeface="+mn-cs"/>
                  </a:defRPr>
                </a:pPr>
                <a:endParaRPr lang="en-US"/>
              </a:p>
            </c:txPr>
            <c:showLegendKey val="0"/>
            <c:showVal val="0"/>
            <c:showCatName val="0"/>
            <c:showSerName val="0"/>
            <c:showPercent val="0"/>
            <c:showBubbleSize val="0"/>
          </c:dLbls>
          <c:cat>
            <c:numRef>
              <c:f>Sheet1!$A$3:$A$10</c:f>
              <c:numCache>
                <c:formatCode>General</c:formatCode>
                <c:ptCount val="8"/>
                <c:pt idx="0">
                  <c:v>2006</c:v>
                </c:pt>
                <c:pt idx="1">
                  <c:v>2007</c:v>
                </c:pt>
                <c:pt idx="2">
                  <c:v>2008</c:v>
                </c:pt>
                <c:pt idx="3">
                  <c:v>2009</c:v>
                </c:pt>
                <c:pt idx="4">
                  <c:v>2010</c:v>
                </c:pt>
                <c:pt idx="5">
                  <c:v>2011</c:v>
                </c:pt>
                <c:pt idx="6">
                  <c:v>2012</c:v>
                </c:pt>
                <c:pt idx="7">
                  <c:v>2013</c:v>
                </c:pt>
              </c:numCache>
            </c:numRef>
          </c:cat>
          <c:val>
            <c:numRef>
              <c:f>Sheet1!$F$3:$F$10</c:f>
              <c:numCache>
                <c:formatCode>General</c:formatCode>
                <c:ptCount val="8"/>
                <c:pt idx="4">
                  <c:v>1.4</c:v>
                </c:pt>
                <c:pt idx="5">
                  <c:v>8.3000000000000007</c:v>
                </c:pt>
                <c:pt idx="6">
                  <c:v>20.8</c:v>
                </c:pt>
                <c:pt idx="7">
                  <c:v>34.6</c:v>
                </c:pt>
              </c:numCache>
            </c:numRef>
          </c:val>
          <c:smooth val="0"/>
        </c:ser>
        <c:ser>
          <c:idx val="5"/>
          <c:order val="5"/>
          <c:tx>
            <c:strRef>
              <c:f>Sheet1!$G$2</c:f>
              <c:strCache>
                <c:ptCount val="1"/>
                <c:pt idx="0">
                  <c:v>3 HPV boys</c:v>
                </c:pt>
              </c:strCache>
            </c:strRef>
          </c:tx>
          <c:dLbls>
            <c:dLbl>
              <c:idx val="7"/>
              <c:layout/>
              <c:dLblPos val="r"/>
              <c:showLegendKey val="0"/>
              <c:showVal val="1"/>
              <c:showCatName val="0"/>
              <c:showSerName val="0"/>
              <c:showPercent val="0"/>
              <c:showBubbleSize val="0"/>
            </c:dLbl>
            <c:txPr>
              <a:bodyPr/>
              <a:lstStyle/>
              <a:p>
                <a:pPr>
                  <a:defRPr sz="1400" b="1">
                    <a:solidFill>
                      <a:srgbClr val="FF6600"/>
                    </a:solidFill>
                  </a:defRPr>
                </a:pPr>
                <a:endParaRPr lang="en-US"/>
              </a:p>
            </c:txPr>
            <c:showLegendKey val="0"/>
            <c:showVal val="0"/>
            <c:showCatName val="0"/>
            <c:showSerName val="0"/>
            <c:showPercent val="0"/>
            <c:showBubbleSize val="0"/>
          </c:dLbls>
          <c:cat>
            <c:numRef>
              <c:f>Sheet1!$A$3:$A$10</c:f>
              <c:numCache>
                <c:formatCode>General</c:formatCode>
                <c:ptCount val="8"/>
                <c:pt idx="0">
                  <c:v>2006</c:v>
                </c:pt>
                <c:pt idx="1">
                  <c:v>2007</c:v>
                </c:pt>
                <c:pt idx="2">
                  <c:v>2008</c:v>
                </c:pt>
                <c:pt idx="3">
                  <c:v>2009</c:v>
                </c:pt>
                <c:pt idx="4">
                  <c:v>2010</c:v>
                </c:pt>
                <c:pt idx="5">
                  <c:v>2011</c:v>
                </c:pt>
                <c:pt idx="6">
                  <c:v>2012</c:v>
                </c:pt>
                <c:pt idx="7">
                  <c:v>2013</c:v>
                </c:pt>
              </c:numCache>
            </c:numRef>
          </c:cat>
          <c:val>
            <c:numRef>
              <c:f>Sheet1!$G$3:$G$10</c:f>
              <c:numCache>
                <c:formatCode>General</c:formatCode>
                <c:ptCount val="8"/>
                <c:pt idx="5">
                  <c:v>1.3</c:v>
                </c:pt>
                <c:pt idx="6">
                  <c:v>6.8</c:v>
                </c:pt>
                <c:pt idx="7">
                  <c:v>13.9</c:v>
                </c:pt>
              </c:numCache>
            </c:numRef>
          </c:val>
          <c:smooth val="0"/>
        </c:ser>
        <c:dLbls>
          <c:showLegendKey val="0"/>
          <c:showVal val="0"/>
          <c:showCatName val="0"/>
          <c:showSerName val="0"/>
          <c:showPercent val="0"/>
          <c:showBubbleSize val="0"/>
        </c:dLbls>
        <c:marker val="1"/>
        <c:smooth val="0"/>
        <c:axId val="45656320"/>
        <c:axId val="45814144"/>
      </c:lineChart>
      <c:catAx>
        <c:axId val="45656320"/>
        <c:scaling>
          <c:orientation val="minMax"/>
        </c:scaling>
        <c:delete val="0"/>
        <c:axPos val="b"/>
        <c:title>
          <c:tx>
            <c:rich>
              <a:bodyPr/>
              <a:lstStyle/>
              <a:p>
                <a:pPr>
                  <a:defRPr sz="1400"/>
                </a:pPr>
                <a:r>
                  <a:rPr lang="en-US" sz="1400"/>
                  <a:t>Survey</a:t>
                </a:r>
                <a:r>
                  <a:rPr lang="en-US" sz="1400" baseline="0"/>
                  <a:t> Year</a:t>
                </a:r>
                <a:endParaRPr lang="en-US" sz="1400"/>
              </a:p>
            </c:rich>
          </c:tx>
          <c:layout/>
          <c:overlay val="0"/>
        </c:title>
        <c:numFmt formatCode="General" sourceLinked="1"/>
        <c:majorTickMark val="out"/>
        <c:minorTickMark val="none"/>
        <c:tickLblPos val="nextTo"/>
        <c:txPr>
          <a:bodyPr/>
          <a:lstStyle/>
          <a:p>
            <a:pPr>
              <a:defRPr sz="1400"/>
            </a:pPr>
            <a:endParaRPr lang="en-US"/>
          </a:p>
        </c:txPr>
        <c:crossAx val="45814144"/>
        <c:crosses val="autoZero"/>
        <c:auto val="1"/>
        <c:lblAlgn val="ctr"/>
        <c:lblOffset val="100"/>
        <c:noMultiLvlLbl val="0"/>
      </c:catAx>
      <c:valAx>
        <c:axId val="45814144"/>
        <c:scaling>
          <c:orientation val="minMax"/>
        </c:scaling>
        <c:delete val="0"/>
        <c:axPos val="l"/>
        <c:majorGridlines>
          <c:spPr>
            <a:ln>
              <a:solidFill>
                <a:sysClr val="window" lastClr="FFFFFF">
                  <a:lumMod val="85000"/>
                </a:sysClr>
              </a:solidFill>
            </a:ln>
          </c:spPr>
        </c:majorGridlines>
        <c:title>
          <c:tx>
            <c:rich>
              <a:bodyPr rot="0" vert="horz"/>
              <a:lstStyle/>
              <a:p>
                <a:pPr>
                  <a:defRPr sz="1400"/>
                </a:pPr>
                <a:r>
                  <a:rPr lang="en-US" sz="1400" dirty="0" smtClean="0"/>
                  <a:t>Percent</a:t>
                </a:r>
                <a:r>
                  <a:rPr lang="en-US" sz="1400" baseline="0" dirty="0"/>
                  <a:t/>
                </a:r>
                <a:br>
                  <a:rPr lang="en-US" sz="1400" baseline="0" dirty="0"/>
                </a:br>
                <a:r>
                  <a:rPr lang="en-US" sz="1400" baseline="0" dirty="0" smtClean="0"/>
                  <a:t>Vaccinated</a:t>
                </a:r>
                <a:endParaRPr lang="en-US" sz="1400" dirty="0"/>
              </a:p>
            </c:rich>
          </c:tx>
          <c:layout/>
          <c:overlay val="0"/>
        </c:title>
        <c:numFmt formatCode="General" sourceLinked="1"/>
        <c:majorTickMark val="out"/>
        <c:minorTickMark val="none"/>
        <c:tickLblPos val="nextTo"/>
        <c:txPr>
          <a:bodyPr/>
          <a:lstStyle/>
          <a:p>
            <a:pPr>
              <a:defRPr sz="1400"/>
            </a:pPr>
            <a:endParaRPr lang="en-US"/>
          </a:p>
        </c:txPr>
        <c:crossAx val="45656320"/>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col"/>
        <c:grouping val="clustered"/>
        <c:varyColors val="0"/>
        <c:ser>
          <c:idx val="0"/>
          <c:order val="0"/>
          <c:tx>
            <c:strRef>
              <c:f>Sheet1!$B$1</c:f>
              <c:strCache>
                <c:ptCount val="1"/>
                <c:pt idx="0">
                  <c:v>Actual</c:v>
                </c:pt>
              </c:strCache>
            </c:strRef>
          </c:tx>
          <c:spPr>
            <a:solidFill>
              <a:srgbClr val="1993B9"/>
            </a:solidFill>
          </c:spPr>
          <c:invertIfNegative val="0"/>
          <c:dLbls>
            <c:txPr>
              <a:bodyPr/>
              <a:lstStyle/>
              <a:p>
                <a:pPr>
                  <a:defRPr b="1">
                    <a:solidFill>
                      <a:schemeClr val="bg1"/>
                    </a:solidFill>
                  </a:defRPr>
                </a:pPr>
                <a:endParaRPr lang="en-US"/>
              </a:p>
            </c:txPr>
            <c:dLblPos val="ctr"/>
            <c:showLegendKey val="0"/>
            <c:showVal val="1"/>
            <c:showCatName val="0"/>
            <c:showSerName val="0"/>
            <c:showPercent val="0"/>
            <c:showBubbleSize val="0"/>
            <c:showLeaderLines val="0"/>
          </c:dLbls>
          <c:cat>
            <c:strRef>
              <c:f>Sheet1!$A$2</c:f>
              <c:strCache>
                <c:ptCount val="1"/>
                <c:pt idx="0">
                  <c:v>HPV-1  (girls)</c:v>
                </c:pt>
              </c:strCache>
            </c:strRef>
          </c:cat>
          <c:val>
            <c:numRef>
              <c:f>Sheet1!$B$2</c:f>
              <c:numCache>
                <c:formatCode>0</c:formatCode>
                <c:ptCount val="1"/>
                <c:pt idx="0">
                  <c:v>65.099999999999994</c:v>
                </c:pt>
              </c:numCache>
            </c:numRef>
          </c:val>
        </c:ser>
        <c:ser>
          <c:idx val="1"/>
          <c:order val="1"/>
          <c:tx>
            <c:strRef>
              <c:f>Sheet1!$C$1</c:f>
              <c:strCache>
                <c:ptCount val="1"/>
                <c:pt idx="0">
                  <c:v>Achievable</c:v>
                </c:pt>
              </c:strCache>
            </c:strRef>
          </c:tx>
          <c:spPr>
            <a:solidFill>
              <a:srgbClr val="BD4915"/>
            </a:solidFill>
          </c:spPr>
          <c:invertIfNegative val="0"/>
          <c:dLbls>
            <c:dLbl>
              <c:idx val="0"/>
              <c:layout/>
              <c:dLblPos val="ctr"/>
              <c:showLegendKey val="0"/>
              <c:showVal val="1"/>
              <c:showCatName val="0"/>
              <c:showSerName val="0"/>
              <c:showPercent val="0"/>
              <c:showBubbleSize val="0"/>
            </c:dLbl>
            <c:txPr>
              <a:bodyPr/>
              <a:lstStyle/>
              <a:p>
                <a:pPr>
                  <a:defRPr b="1">
                    <a:solidFill>
                      <a:schemeClr val="bg1"/>
                    </a:solidFill>
                  </a:defRPr>
                </a:pPr>
                <a:endParaRPr lang="en-US"/>
              </a:p>
            </c:txPr>
            <c:dLblPos val="ctr"/>
            <c:showLegendKey val="0"/>
            <c:showVal val="0"/>
            <c:showCatName val="0"/>
            <c:showSerName val="0"/>
            <c:showPercent val="0"/>
            <c:showBubbleSize val="0"/>
          </c:dLbls>
          <c:cat>
            <c:strRef>
              <c:f>Sheet1!$A$2</c:f>
              <c:strCache>
                <c:ptCount val="1"/>
                <c:pt idx="0">
                  <c:v>HPV-1  (girls)</c:v>
                </c:pt>
              </c:strCache>
            </c:strRef>
          </c:cat>
          <c:val>
            <c:numRef>
              <c:f>Sheet1!$C$2</c:f>
              <c:numCache>
                <c:formatCode>0</c:formatCode>
                <c:ptCount val="1"/>
                <c:pt idx="0">
                  <c:v>93.1</c:v>
                </c:pt>
              </c:numCache>
            </c:numRef>
          </c:val>
        </c:ser>
        <c:dLbls>
          <c:dLblPos val="ctr"/>
          <c:showLegendKey val="0"/>
          <c:showVal val="1"/>
          <c:showCatName val="0"/>
          <c:showSerName val="0"/>
          <c:showPercent val="0"/>
          <c:showBubbleSize val="0"/>
        </c:dLbls>
        <c:gapWidth val="150"/>
        <c:axId val="45358464"/>
        <c:axId val="45385216"/>
      </c:barChart>
      <c:catAx>
        <c:axId val="45358464"/>
        <c:scaling>
          <c:orientation val="minMax"/>
        </c:scaling>
        <c:delete val="0"/>
        <c:axPos val="b"/>
        <c:title>
          <c:tx>
            <c:rich>
              <a:bodyPr/>
              <a:lstStyle/>
              <a:p>
                <a:pPr>
                  <a:defRPr/>
                </a:pPr>
                <a:r>
                  <a:rPr lang="en-US"/>
                  <a:t>Vaccine</a:t>
                </a:r>
              </a:p>
            </c:rich>
          </c:tx>
          <c:layout/>
          <c:overlay val="0"/>
        </c:title>
        <c:majorTickMark val="out"/>
        <c:minorTickMark val="none"/>
        <c:tickLblPos val="nextTo"/>
        <c:crossAx val="45385216"/>
        <c:crosses val="autoZero"/>
        <c:auto val="1"/>
        <c:lblAlgn val="ctr"/>
        <c:lblOffset val="100"/>
        <c:noMultiLvlLbl val="0"/>
      </c:catAx>
      <c:valAx>
        <c:axId val="45385216"/>
        <c:scaling>
          <c:orientation val="minMax"/>
          <c:max val="100"/>
        </c:scaling>
        <c:delete val="0"/>
        <c:axPos val="l"/>
        <c:majorGridlines>
          <c:spPr>
            <a:ln>
              <a:noFill/>
            </a:ln>
          </c:spPr>
        </c:majorGridlines>
        <c:title>
          <c:tx>
            <c:rich>
              <a:bodyPr rot="-5400000" vert="horz"/>
              <a:lstStyle/>
              <a:p>
                <a:pPr>
                  <a:defRPr/>
                </a:pPr>
                <a:r>
                  <a:rPr lang="en-US"/>
                  <a:t>Percent vaccinated</a:t>
                </a:r>
              </a:p>
            </c:rich>
          </c:tx>
          <c:layout/>
          <c:overlay val="0"/>
        </c:title>
        <c:numFmt formatCode="0" sourceLinked="1"/>
        <c:majorTickMark val="out"/>
        <c:minorTickMark val="none"/>
        <c:tickLblPos val="nextTo"/>
        <c:crossAx val="45358464"/>
        <c:crosses val="autoZero"/>
        <c:crossBetween val="between"/>
        <c:majorUnit val="20"/>
      </c:valAx>
    </c:plotArea>
    <c:legend>
      <c:legendPos val="r"/>
      <c:layout>
        <c:manualLayout>
          <c:xMode val="edge"/>
          <c:yMode val="edge"/>
          <c:x val="0.76938740157480312"/>
          <c:y val="0.41466603312516964"/>
          <c:w val="0.20926876640419947"/>
          <c:h val="0.12346909222554077"/>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Parent</c:v>
                </c:pt>
              </c:strCache>
            </c:strRef>
          </c:tx>
          <c:spPr>
            <a:solidFill>
              <a:srgbClr val="1993B9"/>
            </a:solidFill>
            <a:ln>
              <a:solidFill>
                <a:srgbClr val="90D9F0"/>
              </a:solidFill>
            </a:ln>
          </c:spPr>
          <c:invertIfNegative val="0"/>
          <c:dLbls>
            <c:txPr>
              <a:bodyPr/>
              <a:lstStyle/>
              <a:p>
                <a:pPr>
                  <a:defRPr sz="1600" b="1"/>
                </a:pPr>
                <a:endParaRPr lang="en-US"/>
              </a:p>
            </c:txPr>
            <c:showLegendKey val="0"/>
            <c:showVal val="1"/>
            <c:showCatName val="0"/>
            <c:showSerName val="0"/>
            <c:showPercent val="0"/>
            <c:showBubbleSize val="0"/>
            <c:showLeaderLines val="0"/>
          </c:dLbls>
          <c:cat>
            <c:strRef>
              <c:f>Sheet1!$A$2:$A$7</c:f>
              <c:strCache>
                <c:ptCount val="6"/>
                <c:pt idx="0">
                  <c:v>Meningitis</c:v>
                </c:pt>
                <c:pt idx="1">
                  <c:v>Hepatitis</c:v>
                </c:pt>
                <c:pt idx="2">
                  <c:v>Pertussis</c:v>
                </c:pt>
                <c:pt idx="3">
                  <c:v>Influenza</c:v>
                </c:pt>
                <c:pt idx="4">
                  <c:v>HPV</c:v>
                </c:pt>
                <c:pt idx="5">
                  <c:v>Adolescent vaccines</c:v>
                </c:pt>
              </c:strCache>
            </c:strRef>
          </c:cat>
          <c:val>
            <c:numRef>
              <c:f>Sheet1!$B$2:$B$7</c:f>
              <c:numCache>
                <c:formatCode>General</c:formatCode>
                <c:ptCount val="6"/>
                <c:pt idx="0">
                  <c:v>9.4</c:v>
                </c:pt>
                <c:pt idx="1">
                  <c:v>9.5</c:v>
                </c:pt>
                <c:pt idx="2">
                  <c:v>9.5</c:v>
                </c:pt>
                <c:pt idx="3">
                  <c:v>9.3000000000000007</c:v>
                </c:pt>
                <c:pt idx="4">
                  <c:v>9.3000000000000007</c:v>
                </c:pt>
                <c:pt idx="5">
                  <c:v>9.1999999999999993</c:v>
                </c:pt>
              </c:numCache>
            </c:numRef>
          </c:val>
        </c:ser>
        <c:ser>
          <c:idx val="1"/>
          <c:order val="1"/>
          <c:tx>
            <c:strRef>
              <c:f>Sheet1!$C$1</c:f>
              <c:strCache>
                <c:ptCount val="1"/>
                <c:pt idx="0">
                  <c:v>Provider's estimate </c:v>
                </c:pt>
              </c:strCache>
            </c:strRef>
          </c:tx>
          <c:spPr>
            <a:solidFill>
              <a:srgbClr val="90D9F0"/>
            </a:solidFill>
            <a:ln>
              <a:solidFill>
                <a:srgbClr val="90D9F0"/>
              </a:solidFill>
            </a:ln>
          </c:spPr>
          <c:invertIfNegative val="0"/>
          <c:dLbls>
            <c:dLbl>
              <c:idx val="4"/>
              <c:spPr/>
              <c:txPr>
                <a:bodyPr/>
                <a:lstStyle/>
                <a:p>
                  <a:pPr>
                    <a:defRPr sz="1800" b="1">
                      <a:solidFill>
                        <a:srgbClr val="C7380B"/>
                      </a:solidFill>
                    </a:defRPr>
                  </a:pPr>
                  <a:endParaRPr lang="en-US"/>
                </a:p>
              </c:txPr>
              <c:showLegendKey val="0"/>
              <c:showVal val="1"/>
              <c:showCatName val="0"/>
              <c:showSerName val="0"/>
              <c:showPercent val="0"/>
              <c:showBubbleSize val="0"/>
            </c:dLbl>
            <c:dLbl>
              <c:idx val="5"/>
              <c:spPr/>
              <c:txPr>
                <a:bodyPr/>
                <a:lstStyle/>
                <a:p>
                  <a:pPr>
                    <a:defRPr sz="1800" b="1">
                      <a:solidFill>
                        <a:srgbClr val="C7380B"/>
                      </a:solidFill>
                    </a:defRPr>
                  </a:pPr>
                  <a:endParaRPr lang="en-US"/>
                </a:p>
              </c:txPr>
              <c:showLegendKey val="0"/>
              <c:showVal val="1"/>
              <c:showCatName val="0"/>
              <c:showSerName val="0"/>
              <c:showPercent val="0"/>
              <c:showBubbleSize val="0"/>
            </c:dLbl>
            <c:txPr>
              <a:bodyPr/>
              <a:lstStyle/>
              <a:p>
                <a:pPr>
                  <a:defRPr sz="1600" b="1"/>
                </a:pPr>
                <a:endParaRPr lang="en-US"/>
              </a:p>
            </c:txPr>
            <c:showLegendKey val="0"/>
            <c:showVal val="1"/>
            <c:showCatName val="0"/>
            <c:showSerName val="0"/>
            <c:showPercent val="0"/>
            <c:showBubbleSize val="0"/>
            <c:showLeaderLines val="0"/>
          </c:dLbls>
          <c:cat>
            <c:strRef>
              <c:f>Sheet1!$A$2:$A$7</c:f>
              <c:strCache>
                <c:ptCount val="6"/>
                <c:pt idx="0">
                  <c:v>Meningitis</c:v>
                </c:pt>
                <c:pt idx="1">
                  <c:v>Hepatitis</c:v>
                </c:pt>
                <c:pt idx="2">
                  <c:v>Pertussis</c:v>
                </c:pt>
                <c:pt idx="3">
                  <c:v>Influenza</c:v>
                </c:pt>
                <c:pt idx="4">
                  <c:v>HPV</c:v>
                </c:pt>
                <c:pt idx="5">
                  <c:v>Adolescent vaccines</c:v>
                </c:pt>
              </c:strCache>
            </c:strRef>
          </c:cat>
          <c:val>
            <c:numRef>
              <c:f>Sheet1!$C$2:$C$7</c:f>
              <c:numCache>
                <c:formatCode>General</c:formatCode>
                <c:ptCount val="6"/>
                <c:pt idx="0">
                  <c:v>9.1999999999999993</c:v>
                </c:pt>
                <c:pt idx="1">
                  <c:v>9.1999999999999993</c:v>
                </c:pt>
                <c:pt idx="2">
                  <c:v>9.3000000000000007</c:v>
                </c:pt>
                <c:pt idx="3" formatCode="0.0">
                  <c:v>7</c:v>
                </c:pt>
                <c:pt idx="4">
                  <c:v>5.2</c:v>
                </c:pt>
                <c:pt idx="5">
                  <c:v>7.8</c:v>
                </c:pt>
              </c:numCache>
            </c:numRef>
          </c:val>
        </c:ser>
        <c:dLbls>
          <c:showLegendKey val="0"/>
          <c:showVal val="0"/>
          <c:showCatName val="0"/>
          <c:showSerName val="0"/>
          <c:showPercent val="0"/>
          <c:showBubbleSize val="0"/>
        </c:dLbls>
        <c:gapWidth val="150"/>
        <c:axId val="46052864"/>
        <c:axId val="46054400"/>
      </c:barChart>
      <c:catAx>
        <c:axId val="46052864"/>
        <c:scaling>
          <c:orientation val="minMax"/>
        </c:scaling>
        <c:delete val="0"/>
        <c:axPos val="b"/>
        <c:numFmt formatCode="General" sourceLinked="1"/>
        <c:majorTickMark val="out"/>
        <c:minorTickMark val="none"/>
        <c:tickLblPos val="nextTo"/>
        <c:txPr>
          <a:bodyPr/>
          <a:lstStyle/>
          <a:p>
            <a:pPr>
              <a:defRPr b="1"/>
            </a:pPr>
            <a:endParaRPr lang="en-US"/>
          </a:p>
        </c:txPr>
        <c:crossAx val="46054400"/>
        <c:crosses val="autoZero"/>
        <c:auto val="1"/>
        <c:lblAlgn val="ctr"/>
        <c:lblOffset val="100"/>
        <c:noMultiLvlLbl val="0"/>
      </c:catAx>
      <c:valAx>
        <c:axId val="46054400"/>
        <c:scaling>
          <c:orientation val="minMax"/>
        </c:scaling>
        <c:delete val="0"/>
        <c:axPos val="l"/>
        <c:title>
          <c:tx>
            <c:rich>
              <a:bodyPr rot="-5400000" vert="horz"/>
              <a:lstStyle/>
              <a:p>
                <a:pPr>
                  <a:defRPr/>
                </a:pPr>
                <a:r>
                  <a:rPr lang="en-US"/>
                  <a:t>Median Values</a:t>
                </a:r>
              </a:p>
            </c:rich>
          </c:tx>
          <c:layout/>
          <c:overlay val="0"/>
        </c:title>
        <c:numFmt formatCode="General" sourceLinked="1"/>
        <c:majorTickMark val="out"/>
        <c:minorTickMark val="none"/>
        <c:tickLblPos val="nextTo"/>
        <c:crossAx val="46052864"/>
        <c:crosses val="autoZero"/>
        <c:crossBetween val="between"/>
      </c:valAx>
    </c:plotArea>
    <c:legend>
      <c:legendPos val="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emf"/></Relationships>
</file>

<file path=ppt/drawings/drawing1.xml><?xml version="1.0" encoding="utf-8"?>
<c:userShapes xmlns:c="http://schemas.openxmlformats.org/drawingml/2006/chart">
  <cdr:relSizeAnchor xmlns:cdr="http://schemas.openxmlformats.org/drawingml/2006/chartDrawing">
    <cdr:from>
      <cdr:x>0.35185</cdr:x>
      <cdr:y>0.9322</cdr:y>
    </cdr:from>
    <cdr:to>
      <cdr:x>0.69699</cdr:x>
      <cdr:y>0.98305</cdr:y>
    </cdr:to>
    <cdr:sp macro="" textlink="">
      <cdr:nvSpPr>
        <cdr:cNvPr id="2" name="TextBox 1"/>
        <cdr:cNvSpPr txBox="1"/>
      </cdr:nvSpPr>
      <cdr:spPr>
        <a:xfrm xmlns:a="http://schemas.openxmlformats.org/drawingml/2006/main">
          <a:off x="2895600" y="4191000"/>
          <a:ext cx="2840364" cy="2286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b="1" dirty="0" smtClean="0">
              <a:solidFill>
                <a:schemeClr val="accent1">
                  <a:lumMod val="50000"/>
                </a:schemeClr>
              </a:solidFill>
            </a:rPr>
            <a:t>Age group (years)</a:t>
          </a:r>
          <a:endParaRPr lang="en-US" sz="1200" b="1" dirty="0">
            <a:solidFill>
              <a:schemeClr val="accent1">
                <a:lumMod val="50000"/>
              </a:schemeClr>
            </a:solidFill>
          </a:endParaRPr>
        </a:p>
      </cdr:txBody>
    </cdr:sp>
  </cdr:relSizeAnchor>
  <cdr:relSizeAnchor xmlns:cdr="http://schemas.openxmlformats.org/drawingml/2006/chartDrawing">
    <cdr:from>
      <cdr:x>0.19444</cdr:x>
      <cdr:y>0.53619</cdr:y>
    </cdr:from>
    <cdr:to>
      <cdr:x>0.19444</cdr:x>
      <cdr:y>0.70568</cdr:y>
    </cdr:to>
    <cdr:cxnSp macro="">
      <cdr:nvCxnSpPr>
        <cdr:cNvPr id="4" name="Straight Arrow Connector 3"/>
        <cdr:cNvCxnSpPr/>
      </cdr:nvCxnSpPr>
      <cdr:spPr>
        <a:xfrm xmlns:a="http://schemas.openxmlformats.org/drawingml/2006/main">
          <a:off x="1600200" y="2410599"/>
          <a:ext cx="0" cy="762000"/>
        </a:xfrm>
        <a:prstGeom xmlns:a="http://schemas.openxmlformats.org/drawingml/2006/main" prst="straightConnector1">
          <a:avLst/>
        </a:prstGeom>
        <a:ln xmlns:a="http://schemas.openxmlformats.org/drawingml/2006/main" w="28575">
          <a:solidFill>
            <a:srgbClr val="BD4915"/>
          </a:solidFill>
          <a:headEnd type="triangl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0.73</cdr:x>
      <cdr:y>0.05172</cdr:y>
    </cdr:from>
    <cdr:to>
      <cdr:x>0.97</cdr:x>
      <cdr:y>0.34483</cdr:y>
    </cdr:to>
    <cdr:sp macro="" textlink="">
      <cdr:nvSpPr>
        <cdr:cNvPr id="2" name="TextBox 1"/>
        <cdr:cNvSpPr txBox="1"/>
      </cdr:nvSpPr>
      <cdr:spPr>
        <a:xfrm xmlns:a="http://schemas.openxmlformats.org/drawingml/2006/main">
          <a:off x="5562600" y="228582"/>
          <a:ext cx="1828800" cy="1295418"/>
        </a:xfrm>
        <a:prstGeom xmlns:a="http://schemas.openxmlformats.org/drawingml/2006/main" prst="rect">
          <a:avLst/>
        </a:prstGeom>
        <a:solidFill xmlns:a="http://schemas.openxmlformats.org/drawingml/2006/main">
          <a:srgbClr val="722B79"/>
        </a:solidFill>
        <a:effectLst xmlns:a="http://schemas.openxmlformats.org/drawingml/2006/main">
          <a:outerShdw blurRad="50800" dist="38100" dir="2700000" algn="tl" rotWithShape="0">
            <a:prstClr val="black">
              <a:alpha val="40000"/>
            </a:prstClr>
          </a:outerShdw>
        </a:effectLst>
        <a:scene3d xmlns:a="http://schemas.openxmlformats.org/drawingml/2006/main">
          <a:camera prst="orthographicFront"/>
          <a:lightRig rig="threePt" dir="t"/>
        </a:scene3d>
        <a:sp3d xmlns:a="http://schemas.openxmlformats.org/drawingml/2006/main">
          <a:bevelT/>
        </a:sp3d>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chemeClr val="bg1"/>
              </a:solidFill>
            </a:rPr>
            <a:t>Among girls unvaccinated for HPV, 80% had a missed opportunity.*</a:t>
          </a:r>
          <a:endParaRPr lang="en-US" sz="15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D20E17E5-6966-4C4C-98CC-7F595CABDDE1}" type="datetimeFigureOut">
              <a:rPr lang="en-US" smtClean="0"/>
              <a:t>12/10/2014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8F4DBA8C-352E-482D-A2A4-B9300E8B4ED8}" type="slidenum">
              <a:rPr lang="en-US" smtClean="0"/>
              <a:t>‹#›</a:t>
            </a:fld>
            <a:endParaRPr lang="en-US"/>
          </a:p>
        </p:txBody>
      </p:sp>
    </p:spTree>
    <p:extLst>
      <p:ext uri="{BB962C8B-B14F-4D97-AF65-F5344CB8AC3E}">
        <p14:creationId xmlns:p14="http://schemas.microsoft.com/office/powerpoint/2010/main" val="2124501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1AD787C-0B70-41CB-9FB6-4115D0FB3858}" type="datetimeFigureOut">
              <a:rPr lang="en-US" smtClean="0"/>
              <a:t>12/10/2014</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C5DC2DA4-D29E-4014-A69C-276226FB67B5}" type="slidenum">
              <a:rPr lang="en-US" smtClean="0"/>
              <a:t>‹#›</a:t>
            </a:fld>
            <a:endParaRPr lang="en-US"/>
          </a:p>
        </p:txBody>
      </p:sp>
    </p:spTree>
    <p:extLst>
      <p:ext uri="{BB962C8B-B14F-4D97-AF65-F5344CB8AC3E}">
        <p14:creationId xmlns:p14="http://schemas.microsoft.com/office/powerpoint/2010/main" val="3521699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12066194-66AB-4DEC-853C-F815430BF543}" type="slidenum">
              <a:rPr lang="en-US" smtClean="0"/>
              <a:t>1</a:t>
            </a:fld>
            <a:endParaRPr lang="en-US" dirty="0"/>
          </a:p>
        </p:txBody>
      </p:sp>
    </p:spTree>
    <p:extLst>
      <p:ext uri="{BB962C8B-B14F-4D97-AF65-F5344CB8AC3E}">
        <p14:creationId xmlns:p14="http://schemas.microsoft.com/office/powerpoint/2010/main" val="198870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xfrm>
            <a:off x="1255713" y="728663"/>
            <a:ext cx="4800600" cy="3600450"/>
          </a:xfrm>
          <a:solidFill>
            <a:srgbClr val="FFFFFF"/>
          </a:solidFill>
          <a:ln>
            <a:solidFill>
              <a:srgbClr val="000000"/>
            </a:solidFill>
            <a:miter lim="800000"/>
            <a:headEnd/>
            <a:tailEnd/>
          </a:ln>
        </p:spPr>
      </p:sp>
      <p:sp>
        <p:nvSpPr>
          <p:cNvPr id="25602" name="Rectangle 3"/>
          <p:cNvSpPr>
            <a:spLocks noGrp="1" noChangeArrowheads="1"/>
          </p:cNvSpPr>
          <p:nvPr>
            <p:ph type="body" idx="1"/>
          </p:nvPr>
        </p:nvSpPr>
        <p:spPr bwMode="auto">
          <a:xfrm>
            <a:off x="1143001" y="4520237"/>
            <a:ext cx="5125278" cy="4320212"/>
          </a:xfrm>
          <a:noFill/>
        </p:spPr>
        <p:txBody>
          <a:bodyPr wrap="square" lIns="96561" tIns="48281" rIns="96561" bIns="48281" numCol="1" anchor="t" anchorCtr="0" compatLnSpc="1">
            <a:prstTxWarp prst="textNoShape">
              <a:avLst/>
            </a:prstTxWarp>
          </a:bodyPr>
          <a:lstStyle/>
          <a:p>
            <a:pPr eaLnBrk="1" hangingPunct="1">
              <a:lnSpc>
                <a:spcPct val="80000"/>
              </a:lnSpc>
              <a:spcBef>
                <a:spcPct val="0"/>
              </a:spcBef>
            </a:pPr>
            <a:r>
              <a:rPr lang="en-US" sz="800" dirty="0">
                <a:latin typeface="Arial" charset="0"/>
                <a:cs typeface="Arial" charset="0"/>
              </a:rPr>
              <a:t>Without protection from HPV infections, 3 million women each year are affected by the diseases caused by persistant HPV infection.</a:t>
            </a:r>
          </a:p>
          <a:p>
            <a:pPr eaLnBrk="1" hangingPunct="1">
              <a:lnSpc>
                <a:spcPct val="80000"/>
              </a:lnSpc>
              <a:spcBef>
                <a:spcPct val="0"/>
              </a:spcBef>
            </a:pPr>
            <a:endParaRPr lang="en-US" sz="800" dirty="0">
              <a:latin typeface="Arial" charset="0"/>
              <a:cs typeface="Arial" charset="0"/>
            </a:endParaRPr>
          </a:p>
          <a:p>
            <a:pPr defTabSz="948507">
              <a:lnSpc>
                <a:spcPct val="80000"/>
              </a:lnSpc>
              <a:spcBef>
                <a:spcPct val="0"/>
              </a:spcBef>
              <a:defRPr/>
            </a:pPr>
            <a:r>
              <a:rPr lang="en-US" sz="800" dirty="0">
                <a:latin typeface="Arial" charset="0"/>
                <a:cs typeface="Arial" charset="0"/>
              </a:rPr>
              <a:t>One in three cervical cancers are diagnosed in women who are between the ages of 20 and 44 years. Cervical cancer is often treated with radiation, chemotherapy, and/or hysterectomy, all of which can leave younger women unable to have children. </a:t>
            </a:r>
          </a:p>
          <a:p>
            <a:pPr eaLnBrk="1" hangingPunct="1">
              <a:lnSpc>
                <a:spcPct val="80000"/>
              </a:lnSpc>
              <a:spcBef>
                <a:spcPct val="0"/>
              </a:spcBef>
            </a:pPr>
            <a:endParaRPr lang="en-US" sz="800" dirty="0">
              <a:latin typeface="Arial" charset="0"/>
              <a:cs typeface="Arial" charset="0"/>
            </a:endParaRPr>
          </a:p>
          <a:p>
            <a:pPr eaLnBrk="1" hangingPunct="1">
              <a:lnSpc>
                <a:spcPct val="80000"/>
              </a:lnSpc>
              <a:spcBef>
                <a:spcPct val="0"/>
              </a:spcBef>
            </a:pPr>
            <a:r>
              <a:rPr lang="en-US" sz="800" dirty="0">
                <a:latin typeface="Arial" charset="0"/>
                <a:cs typeface="Arial" charset="0"/>
              </a:rPr>
              <a:t>High grade, or severe, precancers of the cervix require biopsies and treatment.</a:t>
            </a:r>
          </a:p>
          <a:p>
            <a:pPr eaLnBrk="1" hangingPunct="1">
              <a:lnSpc>
                <a:spcPct val="80000"/>
              </a:lnSpc>
              <a:spcBef>
                <a:spcPct val="0"/>
              </a:spcBef>
            </a:pPr>
            <a:endParaRPr lang="en-US" sz="800" dirty="0">
              <a:latin typeface="Arial" charset="0"/>
              <a:cs typeface="Arial" charset="0"/>
            </a:endParaRPr>
          </a:p>
          <a:p>
            <a:pPr eaLnBrk="1" hangingPunct="1">
              <a:lnSpc>
                <a:spcPct val="80000"/>
              </a:lnSpc>
              <a:spcBef>
                <a:spcPct val="0"/>
              </a:spcBef>
            </a:pPr>
            <a:r>
              <a:rPr lang="en-US" sz="800" dirty="0">
                <a:latin typeface="Arial" charset="0"/>
                <a:cs typeface="Arial" charset="0"/>
              </a:rPr>
              <a:t>Genital warts are often frozen or burned off.</a:t>
            </a:r>
          </a:p>
          <a:p>
            <a:pPr eaLnBrk="1" hangingPunct="1">
              <a:lnSpc>
                <a:spcPct val="80000"/>
              </a:lnSpc>
              <a:spcBef>
                <a:spcPct val="0"/>
              </a:spcBef>
            </a:pPr>
            <a:endParaRPr lang="en-US" sz="800" dirty="0">
              <a:latin typeface="Arial" charset="0"/>
              <a:cs typeface="Arial" charset="0"/>
            </a:endParaRPr>
          </a:p>
          <a:p>
            <a:pPr eaLnBrk="1" hangingPunct="1">
              <a:lnSpc>
                <a:spcPct val="80000"/>
              </a:lnSpc>
              <a:spcBef>
                <a:spcPct val="0"/>
              </a:spcBef>
            </a:pPr>
            <a:r>
              <a:rPr lang="en-US" sz="800" dirty="0">
                <a:latin typeface="Arial" charset="0"/>
                <a:cs typeface="Arial" charset="0"/>
              </a:rPr>
              <a:t>Low grade, or less severe, precancers of the cervix require biopsies.</a:t>
            </a:r>
            <a:endParaRPr lang="en-US" sz="800"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next section will focus</a:t>
            </a:r>
            <a:r>
              <a:rPr lang="en-US" baseline="0" smtClean="0"/>
              <a:t> on HPV vaccine.</a:t>
            </a:r>
            <a:endParaRPr lang="en-US"/>
          </a:p>
        </p:txBody>
      </p:sp>
      <p:sp>
        <p:nvSpPr>
          <p:cNvPr id="4" name="Slide Number Placeholder 3"/>
          <p:cNvSpPr>
            <a:spLocks noGrp="1"/>
          </p:cNvSpPr>
          <p:nvPr>
            <p:ph type="sldNum" sz="quarter" idx="10"/>
          </p:nvPr>
        </p:nvSpPr>
        <p:spPr/>
        <p:txBody>
          <a:bodyPr/>
          <a:lstStyle/>
          <a:p>
            <a:fld id="{A14D4842-1DC4-4090-AF51-000CDFC140E5}" type="slidenum">
              <a:rPr lang="en-US" smtClean="0"/>
              <a:t>17</a:t>
            </a:fld>
            <a:endParaRPr lang="en-US"/>
          </a:p>
        </p:txBody>
      </p:sp>
    </p:spTree>
    <p:extLst>
      <p:ext uri="{BB962C8B-B14F-4D97-AF65-F5344CB8AC3E}">
        <p14:creationId xmlns:p14="http://schemas.microsoft.com/office/powerpoint/2010/main" val="918022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18</a:t>
            </a:fld>
            <a:endParaRPr lang="en-US" dirty="0"/>
          </a:p>
        </p:txBody>
      </p:sp>
    </p:spTree>
    <p:extLst>
      <p:ext uri="{BB962C8B-B14F-4D97-AF65-F5344CB8AC3E}">
        <p14:creationId xmlns:p14="http://schemas.microsoft.com/office/powerpoint/2010/main" val="440042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HPV vaccines are made from virus-like particles that cannot cause infection with HPV or cause cancer.  HPV vaccines produce a better immune response than an HPV infection.</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B0BC40-AD7F-4D51-9B41-4FAFF2381C8D}" type="slidenum">
              <a:rPr lang="en-US"/>
              <a:pPr fontAlgn="base">
                <a:spcBef>
                  <a:spcPct val="0"/>
                </a:spcBef>
                <a:spcAft>
                  <a:spcPct val="0"/>
                </a:spcAft>
                <a:defRPr/>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smtClean="0"/>
              <a:t>There are two brands of HPV vaccine on the market.  This slide was developed at the request of healthcare providers who wanted to see a side-by-side</a:t>
            </a:r>
            <a:r>
              <a:rPr lang="en-US" b="0" baseline="0" smtClean="0"/>
              <a:t> comparison of the two vaccines.</a:t>
            </a:r>
          </a:p>
          <a:p>
            <a:endParaRPr lang="en-US" b="0" baseline="0" smtClean="0"/>
          </a:p>
          <a:p>
            <a:r>
              <a:rPr lang="en-US"/>
              <a:t>No clinical trial data are currently available to demonstrate efficacy for prevention of oropharyngeal or penile cancers. However, because many of these are attributable to HPV16, the HPV vaccine is likely to offer protection against these cancers as well. </a:t>
            </a:r>
          </a:p>
        </p:txBody>
      </p:sp>
      <p:sp>
        <p:nvSpPr>
          <p:cNvPr id="4" name="Slide Number Placeholder 3"/>
          <p:cNvSpPr>
            <a:spLocks noGrp="1"/>
          </p:cNvSpPr>
          <p:nvPr>
            <p:ph type="sldNum" sz="quarter" idx="10"/>
          </p:nvPr>
        </p:nvSpPr>
        <p:spPr/>
        <p:txBody>
          <a:bodyPr/>
          <a:lstStyle/>
          <a:p>
            <a:fld id="{12066194-66AB-4DEC-853C-F815430BF543}"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438029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shows the evolution of HPV vaccine recommendations in the US.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ACIP recommended schedule for the 3-dose series is 0, 1 to 2 months and 6 months for either vaccine. </a:t>
            </a:r>
          </a:p>
          <a:p>
            <a:endParaRPr lang="en-US"/>
          </a:p>
          <a:p>
            <a:r>
              <a:rPr lang="en-US" smtClean="0"/>
              <a:t>(The FDA-approved schedule for HPV4 is 3 doses at 0, 2, and 6 months. The schedule is slightly different for HPV2- 3 doses at 0 , ONE and 6 months. ACIP reconciled this difference by recommending a schedule of 0, 1 to 2 months, and 6 months for either vaccine. )</a:t>
            </a:r>
          </a:p>
          <a:p>
            <a:endParaRPr lang="en-US" smtClean="0"/>
          </a:p>
          <a:p>
            <a:r>
              <a:rPr lang="en-US" smtClean="0"/>
              <a:t>The minimum intervals for both vaccines are 4 weeks between the first and second doses, 12 weeks between the second and third doses, and 24 weeks between the first and third doses. However, minimum intervals between doses should NOT be used for routine HPV vaccination. There are almost no situations where a compressed or accelerated schedule is needed. </a:t>
            </a:r>
          </a:p>
          <a:p>
            <a:endParaRPr lang="en-US"/>
          </a:p>
          <a:p>
            <a:r>
              <a:rPr lang="en-US" smtClean="0"/>
              <a:t>Remember that the series can be started as early as 9 years of age.</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600">
                <a:solidFill>
                  <a:schemeClr val="tx1"/>
                </a:solidFill>
                <a:latin typeface="Times New Roman" pitchFamily="18" charset="0"/>
              </a:defRPr>
            </a:lvl1pPr>
            <a:lvl2pPr marL="785305" indent="-302040" eaLnBrk="0" hangingPunct="0">
              <a:defRPr sz="5600">
                <a:solidFill>
                  <a:schemeClr val="tx1"/>
                </a:solidFill>
                <a:latin typeface="Times New Roman" pitchFamily="18" charset="0"/>
              </a:defRPr>
            </a:lvl2pPr>
            <a:lvl3pPr marL="1208161" indent="-241632" eaLnBrk="0" hangingPunct="0">
              <a:defRPr sz="5600">
                <a:solidFill>
                  <a:schemeClr val="tx1"/>
                </a:solidFill>
                <a:latin typeface="Times New Roman" pitchFamily="18" charset="0"/>
              </a:defRPr>
            </a:lvl3pPr>
            <a:lvl4pPr marL="1691426" indent="-241632" eaLnBrk="0" hangingPunct="0">
              <a:defRPr sz="5600">
                <a:solidFill>
                  <a:schemeClr val="tx1"/>
                </a:solidFill>
                <a:latin typeface="Times New Roman" pitchFamily="18" charset="0"/>
              </a:defRPr>
            </a:lvl4pPr>
            <a:lvl5pPr marL="2174690" indent="-241632" eaLnBrk="0" hangingPunct="0">
              <a:defRPr sz="5600">
                <a:solidFill>
                  <a:schemeClr val="tx1"/>
                </a:solidFill>
                <a:latin typeface="Times New Roman" pitchFamily="18" charset="0"/>
              </a:defRPr>
            </a:lvl5pPr>
            <a:lvl6pPr marL="2657954" indent="-241632" eaLnBrk="0" fontAlgn="base" hangingPunct="0">
              <a:spcBef>
                <a:spcPct val="0"/>
              </a:spcBef>
              <a:spcAft>
                <a:spcPct val="0"/>
              </a:spcAft>
              <a:defRPr sz="5600">
                <a:solidFill>
                  <a:schemeClr val="tx1"/>
                </a:solidFill>
                <a:latin typeface="Times New Roman" pitchFamily="18" charset="0"/>
              </a:defRPr>
            </a:lvl6pPr>
            <a:lvl7pPr marL="3141218" indent="-241632" eaLnBrk="0" fontAlgn="base" hangingPunct="0">
              <a:spcBef>
                <a:spcPct val="0"/>
              </a:spcBef>
              <a:spcAft>
                <a:spcPct val="0"/>
              </a:spcAft>
              <a:defRPr sz="5600">
                <a:solidFill>
                  <a:schemeClr val="tx1"/>
                </a:solidFill>
                <a:latin typeface="Times New Roman" pitchFamily="18" charset="0"/>
              </a:defRPr>
            </a:lvl7pPr>
            <a:lvl8pPr marL="3624483" indent="-241632" eaLnBrk="0" fontAlgn="base" hangingPunct="0">
              <a:spcBef>
                <a:spcPct val="0"/>
              </a:spcBef>
              <a:spcAft>
                <a:spcPct val="0"/>
              </a:spcAft>
              <a:defRPr sz="5600">
                <a:solidFill>
                  <a:schemeClr val="tx1"/>
                </a:solidFill>
                <a:latin typeface="Times New Roman" pitchFamily="18" charset="0"/>
              </a:defRPr>
            </a:lvl8pPr>
            <a:lvl9pPr marL="4107747" indent="-241632" eaLnBrk="0" fontAlgn="base" hangingPunct="0">
              <a:spcBef>
                <a:spcPct val="0"/>
              </a:spcBef>
              <a:spcAft>
                <a:spcPct val="0"/>
              </a:spcAft>
              <a:defRPr sz="5600">
                <a:solidFill>
                  <a:schemeClr val="tx1"/>
                </a:solidFill>
                <a:latin typeface="Times New Roman" pitchFamily="18" charset="0"/>
              </a:defRPr>
            </a:lvl9pPr>
          </a:lstStyle>
          <a:p>
            <a:pPr eaLnBrk="1" hangingPunct="1"/>
            <a:fld id="{72F2D8C7-DB82-4C80-A528-4C8520CA75F6}" type="slidenum">
              <a:rPr lang="en-US" sz="1200"/>
              <a:pPr eaLnBrk="1" hangingPunct="1"/>
              <a:t>23</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Post-licensure monitoring is important to evaluate the real-world impact of vaccination on populations, and a variety of activities are underway to assess HPV vaccine impact on early, mid-, and late outcomes. Reduction in vaccine type HPV provides early evidence of impact on infection, and reduction in </a:t>
            </a:r>
            <a:r>
              <a:rPr lang="en-US" dirty="0" err="1"/>
              <a:t>anogenital</a:t>
            </a:r>
            <a:r>
              <a:rPr lang="en-US" dirty="0"/>
              <a:t> warts is the first disease to be impacted by the quadrivalent HPV vaccine.  Cervical lesions that are detected through routine screening can be used as mid outcomes, and late outcomes include all HPV-associated cancers.</a:t>
            </a:r>
          </a:p>
          <a:p>
            <a:endParaRPr lang="en-US" dirty="0"/>
          </a:p>
        </p:txBody>
      </p:sp>
      <p:sp>
        <p:nvSpPr>
          <p:cNvPr id="4" name="Slide Number Placeholder 3"/>
          <p:cNvSpPr>
            <a:spLocks noGrp="1"/>
          </p:cNvSpPr>
          <p:nvPr>
            <p:ph type="sldNum" sz="quarter" idx="10"/>
          </p:nvPr>
        </p:nvSpPr>
        <p:spPr/>
        <p:txBody>
          <a:bodyPr/>
          <a:lstStyle/>
          <a:p>
            <a:fld id="{A235FDFA-3ED8-4249-B01A-1BB326038913}"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527207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9D933-B60B-4788-8264-2407ED68C6D3}"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122717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48507">
              <a:defRPr/>
            </a:pPr>
            <a:r>
              <a:rPr lang="en-US" dirty="0" smtClean="0"/>
              <a:t>Australia has high HPV vaccine coverage and has seen declines</a:t>
            </a:r>
            <a:r>
              <a:rPr lang="en-US" baseline="0" dirty="0" smtClean="0"/>
              <a:t> prevalence of HPV infections, pre-cancerous lesions, and genital warts in young women.  HPV vaccine was only recommended for girls in Australia until 2012, yet they have seen a decline in genital warts in young men, which shows that there has been a decrease in transmission of HPV.</a:t>
            </a:r>
          </a:p>
          <a:p>
            <a:endParaRPr lang="en-US" dirty="0"/>
          </a:p>
        </p:txBody>
      </p:sp>
      <p:sp>
        <p:nvSpPr>
          <p:cNvPr id="4" name="Slide Number Placeholder 3"/>
          <p:cNvSpPr>
            <a:spLocks noGrp="1"/>
          </p:cNvSpPr>
          <p:nvPr>
            <p:ph type="sldNum" sz="quarter" idx="10"/>
          </p:nvPr>
        </p:nvSpPr>
        <p:spPr/>
        <p:txBody>
          <a:bodyPr/>
          <a:lstStyle/>
          <a:p>
            <a:fld id="{5569D933-B60B-4788-8264-2407ED68C6D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122717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section will focus on HPV</a:t>
            </a:r>
            <a:r>
              <a:rPr lang="en-US" baseline="0" dirty="0" smtClean="0"/>
              <a:t> infection and disease prevalence.</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a:t>
            </a:fld>
            <a:endParaRPr lang="en-US" dirty="0"/>
          </a:p>
        </p:txBody>
      </p:sp>
    </p:spTree>
    <p:extLst>
      <p:ext uri="{BB962C8B-B14F-4D97-AF65-F5344CB8AC3E}">
        <p14:creationId xmlns:p14="http://schemas.microsoft.com/office/powerpoint/2010/main" val="1598929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A question we are asked often is, “how long will the protection provided by the HPV vaccine last?” Studies suggest that vaccine protection is long-lasting. </a:t>
            </a:r>
          </a:p>
          <a:p>
            <a:pPr defTabSz="948507">
              <a:defRPr/>
            </a:pPr>
            <a:endParaRPr lang="en-US" dirty="0"/>
          </a:p>
          <a:p>
            <a:pPr defTabSz="948507">
              <a:defRPr/>
            </a:pPr>
            <a:r>
              <a:rPr lang="en-US" dirty="0"/>
              <a:t>In 2010, a review of HPV vaccines was conducted regarding the long-term protection against cervical infection with the human papillomavirus.  At that time the vaccines were shown to provide protection against persistent cervical HPV 16/18 infections for up to 8 years, which was the maximum time of research follow-up at that point. More will be known about the total duration of protection as research continues but at this time there is no evidence of waning immunity such has been seen with the meningococcal conjugate vaccine which now requires a second dose.</a:t>
            </a:r>
          </a:p>
          <a:p>
            <a:endParaRPr lang="en-US" dirty="0"/>
          </a:p>
          <a:p>
            <a:r>
              <a:rPr lang="en-US" dirty="0"/>
              <a:t>This information will be updated as additional data regarding duration of protection become available.</a:t>
            </a:r>
          </a:p>
          <a:p>
            <a:endParaRPr lang="en-US" dirty="0"/>
          </a:p>
          <a:p>
            <a:pPr defTabSz="948507">
              <a:defRPr/>
            </a:pPr>
            <a:r>
              <a:rPr lang="en-US" dirty="0" smtClean="0"/>
              <a:t>Romanowski B. Long term protection against cervical infection with the human papillomavirus: review of currently available vaccines. Hum Vaccin. 2011 Feb;7(2):161-9. </a:t>
            </a:r>
          </a:p>
          <a:p>
            <a:endParaRPr lang="en-US" dirty="0"/>
          </a:p>
        </p:txBody>
      </p:sp>
      <p:sp>
        <p:nvSpPr>
          <p:cNvPr id="4" name="Slide Number Placeholder 3"/>
          <p:cNvSpPr>
            <a:spLocks noGrp="1"/>
          </p:cNvSpPr>
          <p:nvPr>
            <p:ph type="sldNum" sz="quarter" idx="10"/>
          </p:nvPr>
        </p:nvSpPr>
        <p:spPr/>
        <p:txBody>
          <a:bodyPr/>
          <a:lstStyle/>
          <a:p>
            <a:fld id="{74E56174-0605-4B82-AFCE-129D80AEE6F2}" type="slidenum">
              <a:rPr lang="en-US" smtClean="0"/>
              <a:t>29</a:t>
            </a:fld>
            <a:endParaRPr lang="en-US"/>
          </a:p>
        </p:txBody>
      </p:sp>
    </p:spTree>
    <p:extLst>
      <p:ext uri="{BB962C8B-B14F-4D97-AF65-F5344CB8AC3E}">
        <p14:creationId xmlns:p14="http://schemas.microsoft.com/office/powerpoint/2010/main" val="2654185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HPV</a:t>
            </a:r>
            <a:r>
              <a:rPr lang="en-US" baseline="0" smtClean="0"/>
              <a:t> vaccines should be given prior to exposure to HPV.  There is no reason to wait until a teen is having sex. We don’t wait until exposure occurs to give any other routinely recommended vaccine- we give the vaccine before we think exposure is likely to occur to ensure the best protection.</a:t>
            </a:r>
            <a:endParaRPr lang="en-US"/>
          </a:p>
        </p:txBody>
      </p:sp>
      <p:sp>
        <p:nvSpPr>
          <p:cNvPr id="4" name="Slide Number Placeholder 3"/>
          <p:cNvSpPr>
            <a:spLocks noGrp="1"/>
          </p:cNvSpPr>
          <p:nvPr>
            <p:ph type="sldNum" sz="quarter" idx="10"/>
          </p:nvPr>
        </p:nvSpPr>
        <p:spPr/>
        <p:txBody>
          <a:bodyPr/>
          <a:lstStyle/>
          <a:p>
            <a:fld id="{A14D4842-1DC4-4090-AF51-000CDFC140E5}" type="slidenum">
              <a:rPr lang="en-US" smtClean="0"/>
              <a:t>31</a:t>
            </a:fld>
            <a:endParaRPr lang="en-US"/>
          </a:p>
        </p:txBody>
      </p:sp>
    </p:spTree>
    <p:extLst>
      <p:ext uri="{BB962C8B-B14F-4D97-AF65-F5344CB8AC3E}">
        <p14:creationId xmlns:p14="http://schemas.microsoft.com/office/powerpoint/2010/main" val="168675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33535" indent="-474254"/>
            <a:r>
              <a:rPr lang="en-US" sz="2900" dirty="0"/>
              <a:t>Most people are familiar with, and endorse the use of bicycle helmets. </a:t>
            </a:r>
          </a:p>
          <a:p>
            <a:pPr marL="533535" indent="-474254"/>
            <a:r>
              <a:rPr lang="en-US" sz="2700" i="1" dirty="0">
                <a:solidFill>
                  <a:srgbClr val="1993B9"/>
                </a:solidFill>
              </a:rPr>
              <a:t>When do you want your children to put on their bike helmets? </a:t>
            </a:r>
          </a:p>
          <a:p>
            <a:pPr marL="1778451" lvl="3" indent="-474254">
              <a:buFont typeface="+mj-lt"/>
              <a:buAutoNum type="alphaUcPeriod"/>
            </a:pPr>
            <a:r>
              <a:rPr lang="en-US" sz="2500" dirty="0"/>
              <a:t>Before they get on their bike </a:t>
            </a:r>
          </a:p>
          <a:p>
            <a:pPr marL="1778451" lvl="3" indent="-474254">
              <a:buFont typeface="+mj-lt"/>
              <a:buAutoNum type="alphaUcPeriod"/>
            </a:pPr>
            <a:r>
              <a:rPr lang="en-US" sz="2500" dirty="0"/>
              <a:t>When they are riding their bike in the street </a:t>
            </a:r>
          </a:p>
          <a:p>
            <a:pPr marL="1778451" lvl="3" indent="-474254">
              <a:buFont typeface="+mj-lt"/>
              <a:buAutoNum type="alphaUcPeriod"/>
            </a:pPr>
            <a:r>
              <a:rPr lang="en-US" sz="2500" dirty="0"/>
              <a:t>When they see the car heading directly at them </a:t>
            </a:r>
          </a:p>
          <a:p>
            <a:pPr marL="1778451" lvl="3" indent="-474254">
              <a:buFont typeface="+mj-lt"/>
              <a:buAutoNum type="alphaUcPeriod"/>
            </a:pPr>
            <a:r>
              <a:rPr lang="en-US" sz="2500" dirty="0"/>
              <a:t>After the car hits them </a:t>
            </a:r>
          </a:p>
          <a:p>
            <a:pPr defTabSz="948507">
              <a:defRPr/>
            </a:pPr>
            <a:r>
              <a:rPr lang="en-US" dirty="0">
                <a:solidFill>
                  <a:schemeClr val="accent1">
                    <a:lumMod val="50000"/>
                  </a:schemeClr>
                </a:solidFill>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32</a:t>
            </a:fld>
            <a:endParaRPr lang="en-US" dirty="0"/>
          </a:p>
        </p:txBody>
      </p:sp>
    </p:spTree>
    <p:extLst>
      <p:ext uri="{BB962C8B-B14F-4D97-AF65-F5344CB8AC3E}">
        <p14:creationId xmlns:p14="http://schemas.microsoft.com/office/powerpoint/2010/main" val="3915240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33</a:t>
            </a:fld>
            <a:endParaRPr lang="en-US" dirty="0"/>
          </a:p>
        </p:txBody>
      </p:sp>
    </p:spTree>
    <p:extLst>
      <p:ext uri="{BB962C8B-B14F-4D97-AF65-F5344CB8AC3E}">
        <p14:creationId xmlns:p14="http://schemas.microsoft.com/office/powerpoint/2010/main" val="8957971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next section will focus</a:t>
            </a:r>
            <a:r>
              <a:rPr lang="en-US" baseline="0" dirty="0" smtClean="0"/>
              <a:t> on HPV vaccine coverage.</a:t>
            </a:r>
            <a:endParaRPr lang="en-US" dirty="0"/>
          </a:p>
        </p:txBody>
      </p:sp>
      <p:sp>
        <p:nvSpPr>
          <p:cNvPr id="4" name="Slide Number Placeholder 3"/>
          <p:cNvSpPr>
            <a:spLocks noGrp="1"/>
          </p:cNvSpPr>
          <p:nvPr>
            <p:ph type="sldNum" sz="quarter" idx="10"/>
          </p:nvPr>
        </p:nvSpPr>
        <p:spPr/>
        <p:txBody>
          <a:bodyPr/>
          <a:lstStyle/>
          <a:p>
            <a:fld id="{A14D4842-1DC4-4090-AF51-000CDFC140E5}" type="slidenum">
              <a:rPr lang="en-US" smtClean="0"/>
              <a:t>34</a:t>
            </a:fld>
            <a:endParaRPr lang="en-US"/>
          </a:p>
        </p:txBody>
      </p:sp>
    </p:spTree>
    <p:extLst>
      <p:ext uri="{BB962C8B-B14F-4D97-AF65-F5344CB8AC3E}">
        <p14:creationId xmlns:p14="http://schemas.microsoft.com/office/powerpoint/2010/main" val="918022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The strong coverage rates for Tdap vaccine</a:t>
            </a:r>
            <a:r>
              <a:rPr lang="en-US" baseline="0" dirty="0" smtClean="0"/>
              <a:t> demonstrate that not only are most preteens and teens getting to the doctor, but they are also getting at least one of the recommended adolescent vaccines. </a:t>
            </a:r>
          </a:p>
          <a:p>
            <a:pPr defTabSz="948507">
              <a:defRPr/>
            </a:pPr>
            <a:endParaRPr lang="en-US" baseline="0" dirty="0" smtClean="0"/>
          </a:p>
          <a:p>
            <a:pPr defTabSz="948507">
              <a:defRPr/>
            </a:pPr>
            <a:endParaRPr lang="en-US" baseline="0" dirty="0" smtClean="0"/>
          </a:p>
          <a:p>
            <a:pPr defTabSz="948507">
              <a:defRPr/>
            </a:pP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502CB63-6E21-4B6F-B75E-6894CFAD9933}" type="slidenum">
              <a:rPr lang="en-US" smtClean="0"/>
              <a:t>35</a:t>
            </a:fld>
            <a:endParaRPr lang="en-US" dirty="0"/>
          </a:p>
        </p:txBody>
      </p:sp>
    </p:spTree>
    <p:extLst>
      <p:ext uri="{BB962C8B-B14F-4D97-AF65-F5344CB8AC3E}">
        <p14:creationId xmlns:p14="http://schemas.microsoft.com/office/powerpoint/2010/main" val="3895759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8507">
              <a:spcBef>
                <a:spcPct val="0"/>
              </a:spcBef>
              <a:defRPr/>
            </a:pPr>
            <a:r>
              <a:rPr lang="en-US" dirty="0">
                <a:solidFill>
                  <a:schemeClr val="accent1">
                    <a:lumMod val="50000"/>
                  </a:schemeClr>
                </a:solidFill>
              </a:rPr>
              <a:t>A missed opportunity is defined as a healthcare encounter when some, but not all ACIP-recommended vaccines are given. For girls eligible to receive HPV vaccine, 84% saw a healthcare provider and received a vaccine but not HPV vaccine. If all of those girls had received HPV vaccine, coverage for HPV vaccination of 13-17 years would have been 93% in 2012.</a:t>
            </a:r>
          </a:p>
          <a:p>
            <a:pPr eaLnBrk="1" hangingPunct="1">
              <a:spcBef>
                <a:spcPct val="0"/>
              </a:spcBef>
            </a:pPr>
            <a:endParaRPr lang="en-US" dirty="0" smtClean="0"/>
          </a:p>
          <a:p>
            <a:r>
              <a:rPr lang="en-US" dirty="0"/>
              <a:t>High HPV vaccination coverage with existing infrastructure and health-care utilization is possible in the United States. Taking advantage of every health-care encounter, including acute-care visits, to assess every adolescent’s vaccination status can help minimize missed opportunities. Potential strategies</a:t>
            </a:r>
          </a:p>
          <a:p>
            <a:r>
              <a:rPr lang="en-US" dirty="0"/>
              <a:t>include using vaccination prompts available through electronic health records or checking local and state immunization information systems to assess vaccination needs at every encounter. Series completion also can be promoted through scheduling appointments for second and third doses before patients leave providers’ offices after receipt of their first HPV vaccine doses and with automated reminder-recall systems.</a:t>
            </a:r>
            <a:endParaRPr lang="en-US" dirty="0" smtClean="0"/>
          </a:p>
        </p:txBody>
      </p:sp>
      <p:sp>
        <p:nvSpPr>
          <p:cNvPr id="180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FDB213-B6DF-4C59-8CAF-A437D998CC77}" type="slidenum">
              <a:rPr lang="en-US" smtClean="0">
                <a:solidFill>
                  <a:srgbClr val="000000"/>
                </a:solidFill>
              </a:rPr>
              <a:pPr fontAlgn="base">
                <a:spcBef>
                  <a:spcPct val="0"/>
                </a:spcBef>
                <a:spcAft>
                  <a:spcPct val="0"/>
                </a:spcAft>
                <a:defRPr/>
              </a:pPr>
              <a:t>36</a:t>
            </a:fld>
            <a:endParaRPr lang="en-US" dirty="0"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344838-5B39-4C56-A231-F66F71BBCA30}"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6487065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2AD6C3-AE91-42F7-BCB5-8094562FBA62}" type="slidenum">
              <a:rPr lang="en-US" smtClean="0"/>
              <a:pPr/>
              <a:t>38</a:t>
            </a:fld>
            <a:endParaRPr lang="en-US" dirty="0"/>
          </a:p>
        </p:txBody>
      </p:sp>
    </p:spTree>
    <p:extLst>
      <p:ext uri="{BB962C8B-B14F-4D97-AF65-F5344CB8AC3E}">
        <p14:creationId xmlns:p14="http://schemas.microsoft.com/office/powerpoint/2010/main" val="2086031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39</a:t>
            </a:fld>
            <a:endParaRPr lang="en-US" dirty="0"/>
          </a:p>
        </p:txBody>
      </p:sp>
    </p:spTree>
    <p:extLst>
      <p:ext uri="{BB962C8B-B14F-4D97-AF65-F5344CB8AC3E}">
        <p14:creationId xmlns:p14="http://schemas.microsoft.com/office/powerpoint/2010/main" val="1567135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ct val="0"/>
              </a:spcBef>
            </a:pPr>
            <a:r>
              <a:rPr lang="en-US" dirty="0">
                <a:latin typeface="Arial" charset="0"/>
              </a:rPr>
              <a:t>Human papillomavirus (HPV) infection is very common, but usually goes away on its own. However sometimes the infection can persist and lead to changes in the cells that can cause cancer. Nearly 18,000 women in the United States are diagnosed with a cancer caused by HPV each year. There are more than 9,000 HPV cancers diagnosed in U.S. men each year. </a:t>
            </a:r>
          </a:p>
        </p:txBody>
      </p:sp>
      <p:sp>
        <p:nvSpPr>
          <p:cNvPr id="4" name="Slide Number Placeholder 3"/>
          <p:cNvSpPr>
            <a:spLocks noGrp="1"/>
          </p:cNvSpPr>
          <p:nvPr>
            <p:ph type="sldNum" sz="quarter" idx="10"/>
          </p:nvPr>
        </p:nvSpPr>
        <p:spPr/>
        <p:txBody>
          <a:bodyPr/>
          <a:lstStyle/>
          <a:p>
            <a:fld id="{C5DC2DA4-D29E-4014-A69C-276226FB67B5}" type="slidenum">
              <a:rPr lang="en-US" smtClean="0"/>
              <a:t>9</a:t>
            </a:fld>
            <a:endParaRPr lang="en-US" dirty="0"/>
          </a:p>
        </p:txBody>
      </p:sp>
    </p:spTree>
    <p:extLst>
      <p:ext uri="{BB962C8B-B14F-4D97-AF65-F5344CB8AC3E}">
        <p14:creationId xmlns:p14="http://schemas.microsoft.com/office/powerpoint/2010/main" val="137757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The President’s Cancer Panel</a:t>
            </a:r>
            <a:r>
              <a:rPr lang="en-US" baseline="0" dirty="0" smtClean="0"/>
              <a:t> is a group of three individuals including scientists and physicians who bring together stakeholders to develop plans related to preventing and reducing cancer morbidity and mortality.</a:t>
            </a:r>
            <a:endParaRPr lang="en-US" dirty="0" smtClean="0"/>
          </a:p>
          <a:p>
            <a:endParaRPr lang="en-US" dirty="0" smtClean="0">
              <a:effectLst/>
            </a:endParaRPr>
          </a:p>
          <a:p>
            <a:r>
              <a:rPr lang="en-US" dirty="0" smtClean="0">
                <a:effectLst/>
              </a:rPr>
              <a:t>In 2012-2013, to energize efforts to reach the HPV vaccines' potential to save lives, the President's Cancer Panel aimed to develop a multipronged strategy to accelerate vaccine uptake in the United States and globally. By supporting HPV vaccination as an urgent national and global health priority, the U.S. National Cancer Program has an unprecedented opportunity to contribute to preventing millions of avoidable cancers and other conditions in men and women worldwide. </a:t>
            </a:r>
          </a:p>
          <a:p>
            <a:endParaRPr lang="en-US" dirty="0" smtClean="0">
              <a:effectLst/>
            </a:endParaRPr>
          </a:p>
          <a:p>
            <a:r>
              <a:rPr lang="en-US" dirty="0" smtClean="0">
                <a:effectLst/>
              </a:rPr>
              <a:t>The President's Cancer Panel finds underuse of HPV vaccines a serious but correctable threat to progress against cancer. In this report, the Panel presents four goals to increase HPV vaccine uptake; three of these focus on the United States:</a:t>
            </a:r>
            <a:r>
              <a:rPr lang="en-US" baseline="0" dirty="0" smtClean="0">
                <a:effectLst/>
              </a:rPr>
              <a:t> </a:t>
            </a:r>
          </a:p>
          <a:p>
            <a:pPr marL="237127" indent="-237127">
              <a:buAutoNum type="arabicParenR"/>
            </a:pPr>
            <a:r>
              <a:rPr lang="en-US" dirty="0" smtClean="0">
                <a:effectLst/>
              </a:rPr>
              <a:t>Reduce Missed Clinical Opportunities to Recommend and Administer HPV Vaccines</a:t>
            </a:r>
          </a:p>
          <a:p>
            <a:pPr marL="237127" indent="-237127">
              <a:buAutoNum type="arabicParenR"/>
            </a:pPr>
            <a:r>
              <a:rPr lang="en-US" dirty="0" smtClean="0">
                <a:effectLst/>
              </a:rPr>
              <a:t>Increase Parents', Caregivers', and Adolescents' Acceptance of HPV Vaccines</a:t>
            </a:r>
          </a:p>
          <a:p>
            <a:pPr marL="237127" indent="-237127">
              <a:buAutoNum type="arabicParenR"/>
            </a:pPr>
            <a:r>
              <a:rPr lang="en-US" dirty="0" smtClean="0">
                <a:effectLst/>
              </a:rPr>
              <a:t>Maximize Access to HPV Vaccination Services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42</a:t>
            </a:fld>
            <a:endParaRPr lang="en-US"/>
          </a:p>
        </p:txBody>
      </p:sp>
    </p:spTree>
    <p:extLst>
      <p:ext uri="{BB962C8B-B14F-4D97-AF65-F5344CB8AC3E}">
        <p14:creationId xmlns:p14="http://schemas.microsoft.com/office/powerpoint/2010/main" val="984935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5132" y="4564508"/>
            <a:ext cx="5851526" cy="4319586"/>
          </a:xfrm>
        </p:spPr>
        <p:txBody>
          <a:bodyPr/>
          <a:lstStyle/>
          <a:p>
            <a:pPr defTabSz="1002491">
              <a:defRPr/>
            </a:pPr>
            <a:r>
              <a:rPr lang="en-US" dirty="0" smtClean="0">
                <a:solidFill>
                  <a:srgbClr val="FF0000"/>
                </a:solidFill>
              </a:rPr>
              <a:t>This slide shows</a:t>
            </a:r>
            <a:r>
              <a:rPr lang="en-US" baseline="0" dirty="0" smtClean="0">
                <a:solidFill>
                  <a:srgbClr val="FF0000"/>
                </a:solidFill>
              </a:rPr>
              <a:t> the responses that parents gave when asked why they would not be getting the HPV vaccine for their daughter in the next year.</a:t>
            </a:r>
          </a:p>
          <a:p>
            <a:pPr defTabSz="1002491">
              <a:defRPr/>
            </a:pPr>
            <a:endParaRPr lang="en-US" baseline="0" dirty="0" smtClean="0">
              <a:solidFill>
                <a:srgbClr val="FF0000"/>
              </a:solidFill>
            </a:endParaRPr>
          </a:p>
          <a:p>
            <a:pPr defTabSz="1002491">
              <a:defRPr/>
            </a:pPr>
            <a:r>
              <a:rPr lang="en-US" dirty="0" smtClean="0">
                <a:solidFill>
                  <a:srgbClr val="FF0000"/>
                </a:solidFill>
              </a:rPr>
              <a:t>Three</a:t>
            </a:r>
            <a:r>
              <a:rPr lang="en-US" baseline="0" dirty="0" smtClean="0">
                <a:solidFill>
                  <a:srgbClr val="FF0000"/>
                </a:solidFill>
              </a:rPr>
              <a:t> reasons that parents provided—l</a:t>
            </a:r>
            <a:r>
              <a:rPr lang="en-US" dirty="0" smtClean="0">
                <a:solidFill>
                  <a:srgbClr val="FF0000"/>
                </a:solidFill>
              </a:rPr>
              <a:t>ack of knowledge, not needed, and not sexually</a:t>
            </a:r>
            <a:r>
              <a:rPr lang="en-US" baseline="0" dirty="0" smtClean="0">
                <a:solidFill>
                  <a:srgbClr val="FF0000"/>
                </a:solidFill>
              </a:rPr>
              <a:t> active—all demonstrate a lack of understanding on the part of the parent, especially why it is important to vaccinate at ages 11 or 12.  Parents need to be told that HPV vaccine is cancer prevention and that it must be given prior to exposure. </a:t>
            </a:r>
          </a:p>
          <a:p>
            <a:pPr defTabSz="1002491">
              <a:defRPr/>
            </a:pPr>
            <a:endParaRPr lang="en-US" baseline="0" dirty="0" smtClean="0">
              <a:solidFill>
                <a:srgbClr val="FF0000"/>
              </a:solidFill>
            </a:endParaRPr>
          </a:p>
          <a:p>
            <a:pPr defTabSz="1002491">
              <a:defRPr/>
            </a:pPr>
            <a:r>
              <a:rPr lang="en-US" baseline="0" dirty="0" smtClean="0">
                <a:solidFill>
                  <a:srgbClr val="FF0000"/>
                </a:solidFill>
              </a:rPr>
              <a:t>Safety concerns can be allievated by sharing the tremendous amount of data before and after the vaccine was licensed that demonstrate that HPV vaccine is safe.</a:t>
            </a:r>
            <a:r>
              <a:rPr lang="en-US" dirty="0" smtClean="0">
                <a:solidFill>
                  <a:srgbClr val="FF0000"/>
                </a:solidFill>
              </a:rPr>
              <a:t>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008E810F-4B96-4029-9C66-78810ABF3CB6}" type="slidenum">
              <a:rPr lang="en-US" smtClean="0"/>
              <a:pPr/>
              <a:t>44</a:t>
            </a:fld>
            <a:endParaRPr lang="en-US" dirty="0"/>
          </a:p>
        </p:txBody>
      </p:sp>
    </p:spTree>
    <p:extLst>
      <p:ext uri="{BB962C8B-B14F-4D97-AF65-F5344CB8AC3E}">
        <p14:creationId xmlns:p14="http://schemas.microsoft.com/office/powerpoint/2010/main" val="1130373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45</a:t>
            </a:fld>
            <a:endParaRPr lang="en-US"/>
          </a:p>
        </p:txBody>
      </p:sp>
    </p:spTree>
    <p:extLst>
      <p:ext uri="{BB962C8B-B14F-4D97-AF65-F5344CB8AC3E}">
        <p14:creationId xmlns:p14="http://schemas.microsoft.com/office/powerpoint/2010/main" val="697859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46</a:t>
            </a:fld>
            <a:endParaRPr lang="en-US" dirty="0"/>
          </a:p>
        </p:txBody>
      </p:sp>
    </p:spTree>
    <p:extLst>
      <p:ext uri="{BB962C8B-B14F-4D97-AF65-F5344CB8AC3E}">
        <p14:creationId xmlns:p14="http://schemas.microsoft.com/office/powerpoint/2010/main" val="2108673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Assessing the Current State of Immunization Attitudes among Parents of Adolescents: Results from the 2012 </a:t>
            </a:r>
            <a:r>
              <a:rPr lang="en-US" dirty="0" err="1" smtClean="0"/>
              <a:t>SummerStyles</a:t>
            </a:r>
            <a:r>
              <a:rPr lang="en-US" dirty="0" smtClean="0"/>
              <a:t> (</a:t>
            </a:r>
            <a:r>
              <a:rPr lang="en-US" dirty="0" err="1" smtClean="0"/>
              <a:t>HealthStyles</a:t>
            </a:r>
            <a:r>
              <a:rPr lang="en-US" dirty="0" smtClean="0"/>
              <a:t>) Survey</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47</a:t>
            </a:fld>
            <a:endParaRPr lang="en-US" dirty="0"/>
          </a:p>
        </p:txBody>
      </p:sp>
    </p:spTree>
    <p:extLst>
      <p:ext uri="{BB962C8B-B14F-4D97-AF65-F5344CB8AC3E}">
        <p14:creationId xmlns:p14="http://schemas.microsoft.com/office/powerpoint/2010/main" val="432757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When we have studied HPV vaccination practices among physicians we see that providers are less likely to recommend the HPV vaccine to their younger adolescent patients.  This slide shows results of a national survey of pediatricians and family physicians. Only 51% of providers strongly recommend HPV for their female patients 11 to 12 years old as shown by the top light blue bar.  And the percent who strongly recommend the vaccine increases with patient age.  </a:t>
            </a:r>
          </a:p>
        </p:txBody>
      </p:sp>
      <p:sp>
        <p:nvSpPr>
          <p:cNvPr id="178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81A322-6B46-4F7F-9BB9-C523B644633F}" type="slidenum">
              <a:rPr lang="en-US" smtClean="0">
                <a:solidFill>
                  <a:srgbClr val="000000"/>
                </a:solidFill>
              </a:rPr>
              <a:pPr fontAlgn="base">
                <a:spcBef>
                  <a:spcPct val="0"/>
                </a:spcBef>
                <a:spcAft>
                  <a:spcPct val="0"/>
                </a:spcAft>
                <a:defRPr/>
              </a:pPr>
              <a:t>48</a:t>
            </a:fld>
            <a:endParaRPr lang="en-US" smtClean="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ways</a:t>
            </a:r>
            <a:r>
              <a:rPr lang="en-US" baseline="0" dirty="0" smtClean="0"/>
              <a:t> to avoid these missed opportunities. </a:t>
            </a:r>
            <a:endParaRPr lang="en-US" dirty="0"/>
          </a:p>
        </p:txBody>
      </p:sp>
      <p:sp>
        <p:nvSpPr>
          <p:cNvPr id="4" name="Slide Number Placeholder 3"/>
          <p:cNvSpPr>
            <a:spLocks noGrp="1"/>
          </p:cNvSpPr>
          <p:nvPr>
            <p:ph type="sldNum" sz="quarter" idx="10"/>
          </p:nvPr>
        </p:nvSpPr>
        <p:spPr/>
        <p:txBody>
          <a:bodyPr/>
          <a:lstStyle/>
          <a:p>
            <a:fld id="{12066194-66AB-4DEC-853C-F815430BF543}" type="slidenum">
              <a:rPr lang="en-US" smtClean="0"/>
              <a:t>49</a:t>
            </a:fld>
            <a:endParaRPr lang="en-US" dirty="0"/>
          </a:p>
        </p:txBody>
      </p:sp>
    </p:spTree>
    <p:extLst>
      <p:ext uri="{BB962C8B-B14F-4D97-AF65-F5344CB8AC3E}">
        <p14:creationId xmlns:p14="http://schemas.microsoft.com/office/powerpoint/2010/main" val="3239100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The</a:t>
            </a:r>
            <a:r>
              <a:rPr lang="en-US" baseline="0" dirty="0" smtClean="0">
                <a:effectLst/>
              </a:rPr>
              <a:t> k</a:t>
            </a:r>
            <a:r>
              <a:rPr lang="en-US" dirty="0" smtClean="0">
                <a:effectLst/>
              </a:rPr>
              <a:t>ey to increasing HPV vaccination in the U.S. is reducing missed clinical opportunities. If all providers strongly recommend HPV vaccines to age-eligible patients, including those receiving other vaccines, uptake of HPV vaccines should increase dramatically. Systems changes should be made, as necessary, to support this recommendation. Also, parents and adolescents should be provided with information about HPV-associated diseases and vaccines so they can make informed decisions. In addition, they should be able to obtain vaccines at convenient locations and from a wider range of providers, including pharmacists.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50</a:t>
            </a:fld>
            <a:endParaRPr lang="en-US" dirty="0"/>
          </a:p>
        </p:txBody>
      </p:sp>
    </p:spTree>
    <p:extLst>
      <p:ext uri="{BB962C8B-B14F-4D97-AF65-F5344CB8AC3E}">
        <p14:creationId xmlns:p14="http://schemas.microsoft.com/office/powerpoint/2010/main" val="2626696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D12C36-17EB-459C-9146-2BC523D18A2F}" type="slidenum">
              <a:rPr lang="en-US" smtClean="0"/>
              <a:pPr/>
              <a:t>51</a:t>
            </a:fld>
            <a:endParaRPr lang="en-US" dirty="0"/>
          </a:p>
        </p:txBody>
      </p:sp>
    </p:spTree>
    <p:extLst>
      <p:ext uri="{BB962C8B-B14F-4D97-AF65-F5344CB8AC3E}">
        <p14:creationId xmlns:p14="http://schemas.microsoft.com/office/powerpoint/2010/main" val="11319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7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EF56F8-AC0E-40AC-9BEB-0B6E5F453913}" type="slidenum">
              <a:rPr lang="en-US" smtClean="0">
                <a:solidFill>
                  <a:srgbClr val="000000"/>
                </a:solidFill>
              </a:rPr>
              <a:pPr fontAlgn="base">
                <a:spcBef>
                  <a:spcPct val="0"/>
                </a:spcBef>
                <a:spcAft>
                  <a:spcPct val="0"/>
                </a:spcAft>
                <a:defRPr/>
              </a:pPr>
              <a:t>52</a:t>
            </a:fld>
            <a:endParaRPr lang="en-US" dirty="0"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U.S. population-based studies conducted by CDC show that 66% of cervical cancers, 55% of vaginal cancers, 79% of anal cancers, and 62% of oropharyngeal cancers are attributable to HPV types 16 or 18. Each year in the United States, an estimated 26,000 new cancers are attributable to HPV, about 17,000 in women and 9,000 in men</a:t>
            </a:r>
          </a:p>
          <a:p>
            <a:endParaRPr lang="en-US" dirty="0" smtClean="0"/>
          </a:p>
          <a:p>
            <a:r>
              <a:rPr lang="en-US" dirty="0"/>
              <a:t>CDC. Human papillomavirus (HPV)-associated cancers. Atlanta, GA: US Department of Health and Human Services, CDC; 2013. Available at http://www.cdc.gov/cancer/hpv/statistics/cases.htm. </a:t>
            </a:r>
          </a:p>
        </p:txBody>
      </p:sp>
      <p:sp>
        <p:nvSpPr>
          <p:cNvPr id="4" name="Slide Number Placeholder 3"/>
          <p:cNvSpPr>
            <a:spLocks noGrp="1"/>
          </p:cNvSpPr>
          <p:nvPr>
            <p:ph type="sldNum" sz="quarter" idx="10"/>
          </p:nvPr>
        </p:nvSpPr>
        <p:spPr/>
        <p:txBody>
          <a:bodyPr/>
          <a:lstStyle/>
          <a:p>
            <a:fld id="{C5DC2DA4-D29E-4014-A69C-276226FB67B5}" type="slidenum">
              <a:rPr lang="en-US" smtClean="0"/>
              <a:t>10</a:t>
            </a:fld>
            <a:endParaRPr lang="en-US"/>
          </a:p>
        </p:txBody>
      </p:sp>
    </p:spTree>
    <p:extLst>
      <p:ext uri="{BB962C8B-B14F-4D97-AF65-F5344CB8AC3E}">
        <p14:creationId xmlns:p14="http://schemas.microsoft.com/office/powerpoint/2010/main" val="2350929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D12C36-17EB-459C-9146-2BC523D18A2F}" type="slidenum">
              <a:rPr lang="en-US" smtClean="0"/>
              <a:pPr/>
              <a:t>53</a:t>
            </a:fld>
            <a:endParaRPr lang="en-US" dirty="0"/>
          </a:p>
        </p:txBody>
      </p:sp>
    </p:spTree>
    <p:extLst>
      <p:ext uri="{BB962C8B-B14F-4D97-AF65-F5344CB8AC3E}">
        <p14:creationId xmlns:p14="http://schemas.microsoft.com/office/powerpoint/2010/main" val="8514593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AFIX is a quality improvement program  used by awardees to raise immunization coverage levels, reduce missed opportunities to vaccinate, and improve standards of practices at the provider level. The acronym for this four-part dynamic strategy stands for</a:t>
            </a:r>
          </a:p>
          <a:p>
            <a:endParaRPr lang="en-US" dirty="0" smtClean="0"/>
          </a:p>
          <a:p>
            <a:r>
              <a:rPr lang="en-US" dirty="0" smtClean="0"/>
              <a:t>1.Assessment of the healthcare provider's vaccination coverage levels and immunization practices. </a:t>
            </a:r>
          </a:p>
          <a:p>
            <a:r>
              <a:rPr lang="en-US" dirty="0" smtClean="0"/>
              <a:t>2.Feedback of results to the provider along with recommended quality improvement strategies to improve processes, immunization practices, and coverage levels.</a:t>
            </a:r>
          </a:p>
          <a:p>
            <a:r>
              <a:rPr lang="en-US" dirty="0" smtClean="0"/>
              <a:t>3.Incentives to recognize and reward improved performance.</a:t>
            </a:r>
          </a:p>
          <a:p>
            <a:r>
              <a:rPr lang="en-US" dirty="0" smtClean="0"/>
              <a:t>4.eXchange of information with providers to follow up on their progress towards quality improvement in immunization services and improvement in immunization coverage levels.</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54</a:t>
            </a:fld>
            <a:endParaRPr lang="en-US" dirty="0"/>
          </a:p>
        </p:txBody>
      </p:sp>
    </p:spTree>
    <p:extLst>
      <p:ext uri="{BB962C8B-B14F-4D97-AF65-F5344CB8AC3E}">
        <p14:creationId xmlns:p14="http://schemas.microsoft.com/office/powerpoint/2010/main" val="17133980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57</a:t>
            </a:fld>
            <a:endParaRPr lang="en-US"/>
          </a:p>
        </p:txBody>
      </p:sp>
    </p:spTree>
    <p:extLst>
      <p:ext uri="{BB962C8B-B14F-4D97-AF65-F5344CB8AC3E}">
        <p14:creationId xmlns:p14="http://schemas.microsoft.com/office/powerpoint/2010/main" val="92426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58</a:t>
            </a:fld>
            <a:endParaRPr lang="en-US" dirty="0"/>
          </a:p>
        </p:txBody>
      </p:sp>
    </p:spTree>
    <p:extLst>
      <p:ext uri="{BB962C8B-B14F-4D97-AF65-F5344CB8AC3E}">
        <p14:creationId xmlns:p14="http://schemas.microsoft.com/office/powerpoint/2010/main" val="26266967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a:t>
            </a:r>
            <a:r>
              <a:rPr lang="en-US" baseline="0" dirty="0" smtClean="0"/>
              <a:t> these finding we created goals for healthcare professionals that include more knowledge on the cancers caused by HPV and the cancers prevented by HPV vaccine, also giving a strong recommendation for receiving HPV vaccine at the recommended ages.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59</a:t>
            </a:fld>
            <a:endParaRPr lang="en-US" dirty="0"/>
          </a:p>
        </p:txBody>
      </p:sp>
    </p:spTree>
    <p:extLst>
      <p:ext uri="{BB962C8B-B14F-4D97-AF65-F5344CB8AC3E}">
        <p14:creationId xmlns:p14="http://schemas.microsoft.com/office/powerpoint/2010/main" val="30476016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2549154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62</a:t>
            </a:fld>
            <a:endParaRPr lang="en-US" dirty="0"/>
          </a:p>
        </p:txBody>
      </p:sp>
    </p:spTree>
    <p:extLst>
      <p:ext uri="{BB962C8B-B14F-4D97-AF65-F5344CB8AC3E}">
        <p14:creationId xmlns:p14="http://schemas.microsoft.com/office/powerpoint/2010/main" val="40977500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63</a:t>
            </a:fld>
            <a:endParaRPr lang="en-US" dirty="0"/>
          </a:p>
        </p:txBody>
      </p:sp>
    </p:spTree>
    <p:extLst>
      <p:ext uri="{BB962C8B-B14F-4D97-AF65-F5344CB8AC3E}">
        <p14:creationId xmlns:p14="http://schemas.microsoft.com/office/powerpoint/2010/main" val="40977500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http://www.cdc.gov/vaccines/who/teens/vaccines/vaccine-safety.pdf</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66</a:t>
            </a:fld>
            <a:endParaRPr lang="en-US" dirty="0"/>
          </a:p>
        </p:txBody>
      </p:sp>
    </p:spTree>
    <p:extLst>
      <p:ext uri="{BB962C8B-B14F-4D97-AF65-F5344CB8AC3E}">
        <p14:creationId xmlns:p14="http://schemas.microsoft.com/office/powerpoint/2010/main" val="33087851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67</a:t>
            </a:fld>
            <a:endParaRPr lang="en-US" dirty="0"/>
          </a:p>
        </p:txBody>
      </p:sp>
    </p:spTree>
    <p:extLst>
      <p:ext uri="{BB962C8B-B14F-4D97-AF65-F5344CB8AC3E}">
        <p14:creationId xmlns:p14="http://schemas.microsoft.com/office/powerpoint/2010/main" val="4097750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Persistant</a:t>
            </a:r>
            <a:r>
              <a:rPr lang="en-US" baseline="0" dirty="0" smtClean="0"/>
              <a:t> HPV infection can cause cancer in both men and women. Most of the cancers caused by HPV in women are cancers of the cervix, which is the opening to the uterus. Pap tests are used to screen women for cervical cancer and precancer, but even with an excellent cervical cancer screening program in the United States, between 10,000 and 11,000 women get cervical cancer each year in our country.</a:t>
            </a:r>
          </a:p>
          <a:p>
            <a:endParaRPr lang="en-US" baseline="0" dirty="0" smtClean="0"/>
          </a:p>
          <a:p>
            <a:r>
              <a:rPr lang="en-US" baseline="0" dirty="0" smtClean="0"/>
              <a:t>In men, the most common cancer caused by persistant HPV infection, is oropharyngeal cancer. The oropharynx is area that includes the back of the throat, base of the tongue, and the base of the tonsils. </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11</a:t>
            </a:fld>
            <a:endParaRPr lang="en-US"/>
          </a:p>
        </p:txBody>
      </p:sp>
    </p:spTree>
    <p:extLst>
      <p:ext uri="{BB962C8B-B14F-4D97-AF65-F5344CB8AC3E}">
        <p14:creationId xmlns:p14="http://schemas.microsoft.com/office/powerpoint/2010/main" val="1359931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69</a:t>
            </a:fld>
            <a:endParaRPr lang="en-US" dirty="0"/>
          </a:p>
        </p:txBody>
      </p:sp>
    </p:spTree>
    <p:extLst>
      <p:ext uri="{BB962C8B-B14F-4D97-AF65-F5344CB8AC3E}">
        <p14:creationId xmlns:p14="http://schemas.microsoft.com/office/powerpoint/2010/main" val="409775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70</a:t>
            </a:fld>
            <a:endParaRPr lang="en-US" dirty="0"/>
          </a:p>
        </p:txBody>
      </p:sp>
    </p:spTree>
    <p:extLst>
      <p:ext uri="{BB962C8B-B14F-4D97-AF65-F5344CB8AC3E}">
        <p14:creationId xmlns:p14="http://schemas.microsoft.com/office/powerpoint/2010/main" val="40977500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CDC launched a new website for healthcare professionals so</a:t>
            </a:r>
            <a:r>
              <a:rPr lang="en-US" baseline="0" dirty="0" smtClean="0"/>
              <a:t> everything about HPV vaccination is easily found in one place. The website is easy to navigate; it only has one page and three tabs. The first tab is the one you see here- the overview. I encourage you to watch the 5 minute video that was designed for healthcare professionals.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73</a:t>
            </a:fld>
            <a:endParaRPr lang="en-US"/>
          </a:p>
        </p:txBody>
      </p:sp>
    </p:spTree>
    <p:extLst>
      <p:ext uri="{BB962C8B-B14F-4D97-AF65-F5344CB8AC3E}">
        <p14:creationId xmlns:p14="http://schemas.microsoft.com/office/powerpoint/2010/main" val="31699477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tip sheet, which is currently in the spotlight</a:t>
            </a:r>
            <a:r>
              <a:rPr lang="en-US" baseline="0" smtClean="0"/>
              <a:t> section on the overview tab, can also be found within the Tools for Your Practice tab. This tab also includes links to CDC Expert Commentaries on Medscape, free CME courses, the pink book, and other tools and information specifically designed for healthcare professionals.</a:t>
            </a:r>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74</a:t>
            </a:fld>
            <a:endParaRPr lang="en-US"/>
          </a:p>
        </p:txBody>
      </p:sp>
    </p:spTree>
    <p:extLst>
      <p:ext uri="{BB962C8B-B14F-4D97-AF65-F5344CB8AC3E}">
        <p14:creationId xmlns:p14="http://schemas.microsoft.com/office/powerpoint/2010/main" val="42626550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 version of the tipsheet</a:t>
            </a:r>
            <a:r>
              <a:rPr lang="en-US" baseline="0" dirty="0" smtClean="0"/>
              <a:t> to hand to clinicians</a:t>
            </a:r>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75</a:t>
            </a:fld>
            <a:endParaRPr lang="en-US"/>
          </a:p>
        </p:txBody>
      </p:sp>
    </p:spTree>
    <p:extLst>
      <p:ext uri="{BB962C8B-B14F-4D97-AF65-F5344CB8AC3E}">
        <p14:creationId xmlns:p14="http://schemas.microsoft.com/office/powerpoint/2010/main" val="22064839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factsheet on HPV</a:t>
            </a:r>
            <a:r>
              <a:rPr lang="en-US" baseline="0" smtClean="0"/>
              <a:t> vaccine for clinicians is another example of a Tool for Your Practice.</a:t>
            </a:r>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76</a:t>
            </a:fld>
            <a:endParaRPr lang="en-US"/>
          </a:p>
        </p:txBody>
      </p:sp>
    </p:spTree>
    <p:extLst>
      <p:ext uri="{BB962C8B-B14F-4D97-AF65-F5344CB8AC3E}">
        <p14:creationId xmlns:p14="http://schemas.microsoft.com/office/powerpoint/2010/main" val="40853720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CME available at no cost on Medscape. The link can be found on the Tools for Your Practice tab.</a:t>
            </a:r>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77</a:t>
            </a:fld>
            <a:endParaRPr lang="en-US"/>
          </a:p>
        </p:txBody>
      </p:sp>
    </p:spTree>
    <p:extLst>
      <p:ext uri="{BB962C8B-B14F-4D97-AF65-F5344CB8AC3E}">
        <p14:creationId xmlns:p14="http://schemas.microsoft.com/office/powerpoint/2010/main" val="24927498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another</a:t>
            </a:r>
            <a:r>
              <a:rPr lang="en-US" baseline="0" smtClean="0"/>
              <a:t> tool- CDC’s HPV portal which has information for both clincians and the general public.</a:t>
            </a:r>
            <a:endParaRPr lang="en-US"/>
          </a:p>
        </p:txBody>
      </p:sp>
      <p:sp>
        <p:nvSpPr>
          <p:cNvPr id="4" name="Slide Number Placeholder 3"/>
          <p:cNvSpPr>
            <a:spLocks noGrp="1"/>
          </p:cNvSpPr>
          <p:nvPr>
            <p:ph type="sldNum" sz="quarter" idx="10"/>
          </p:nvPr>
        </p:nvSpPr>
        <p:spPr/>
        <p:txBody>
          <a:bodyPr/>
          <a:lstStyle/>
          <a:p>
            <a:fld id="{C5DC2DA4-D29E-4014-A69C-276226FB67B5}" type="slidenum">
              <a:rPr lang="en-US" smtClean="0"/>
              <a:t>78</a:t>
            </a:fld>
            <a:endParaRPr lang="en-US"/>
          </a:p>
        </p:txBody>
      </p:sp>
    </p:spTree>
    <p:extLst>
      <p:ext uri="{BB962C8B-B14F-4D97-AF65-F5344CB8AC3E}">
        <p14:creationId xmlns:p14="http://schemas.microsoft.com/office/powerpoint/2010/main" val="168075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85</a:t>
            </a:fld>
            <a:endParaRPr lang="en-US" dirty="0"/>
          </a:p>
        </p:txBody>
      </p:sp>
    </p:spTree>
    <p:extLst>
      <p:ext uri="{BB962C8B-B14F-4D97-AF65-F5344CB8AC3E}">
        <p14:creationId xmlns:p14="http://schemas.microsoft.com/office/powerpoint/2010/main" val="19002706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87</a:t>
            </a:fld>
            <a:endParaRPr lang="en-US" dirty="0"/>
          </a:p>
        </p:txBody>
      </p:sp>
    </p:spTree>
    <p:extLst>
      <p:ext uri="{BB962C8B-B14F-4D97-AF65-F5344CB8AC3E}">
        <p14:creationId xmlns:p14="http://schemas.microsoft.com/office/powerpoint/2010/main" val="190027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12</a:t>
            </a:fld>
            <a:endParaRPr lang="en-US"/>
          </a:p>
        </p:txBody>
      </p:sp>
    </p:spTree>
    <p:extLst>
      <p:ext uri="{BB962C8B-B14F-4D97-AF65-F5344CB8AC3E}">
        <p14:creationId xmlns:p14="http://schemas.microsoft.com/office/powerpoint/2010/main" val="40761898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Campaign partnerships provide</a:t>
            </a:r>
          </a:p>
          <a:p>
            <a:pPr lvl="1"/>
            <a:r>
              <a:rPr lang="en-US" dirty="0" smtClean="0"/>
              <a:t>Expansion digital and social media presence of communication messages</a:t>
            </a:r>
          </a:p>
          <a:p>
            <a:pPr lvl="1"/>
            <a:r>
              <a:rPr lang="en-US" dirty="0" smtClean="0"/>
              <a:t>Reaching people where they already are</a:t>
            </a:r>
          </a:p>
          <a:p>
            <a:pPr lvl="1"/>
            <a:r>
              <a:rPr lang="en-US" dirty="0" smtClean="0"/>
              <a:t>Helping clinicians talk about HPV vaccine and make strong recommendations</a:t>
            </a:r>
          </a:p>
          <a:p>
            <a:pPr lvl="1"/>
            <a:r>
              <a:rPr lang="en-US" dirty="0" smtClean="0"/>
              <a:t>Guiding parents to accurate and credible sources of information</a:t>
            </a:r>
          </a:p>
          <a:p>
            <a:r>
              <a:rPr lang="en-US" dirty="0" smtClean="0"/>
              <a:t>Audience research gave insight to new partnership opportunities</a:t>
            </a:r>
          </a:p>
          <a:p>
            <a:pPr lvl="1"/>
            <a:r>
              <a:rPr lang="en-US" dirty="0" smtClean="0"/>
              <a:t>Moms wanted to hear that oncologists support HPV vaccination </a:t>
            </a:r>
            <a:r>
              <a:rPr lang="en-US" dirty="0" smtClean="0">
                <a:sym typeface="Webdings"/>
              </a:rPr>
              <a:t>  partnership with </a:t>
            </a:r>
            <a:r>
              <a:rPr lang="en-US" dirty="0" smtClean="0"/>
              <a:t>Society of Gynecologic Oncology and Foundation for Women’s Cancer</a:t>
            </a:r>
          </a:p>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88</a:t>
            </a:fld>
            <a:endParaRPr lang="en-US" dirty="0">
              <a:solidFill>
                <a:prstClr val="black"/>
              </a:solidFill>
            </a:endParaRPr>
          </a:p>
        </p:txBody>
      </p:sp>
    </p:spTree>
    <p:extLst>
      <p:ext uri="{BB962C8B-B14F-4D97-AF65-F5344CB8AC3E}">
        <p14:creationId xmlns:p14="http://schemas.microsoft.com/office/powerpoint/2010/main" val="28483056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t>89</a:t>
            </a:fld>
            <a:endParaRPr lang="en-US"/>
          </a:p>
        </p:txBody>
      </p:sp>
    </p:spTree>
    <p:extLst>
      <p:ext uri="{BB962C8B-B14F-4D97-AF65-F5344CB8AC3E}">
        <p14:creationId xmlns:p14="http://schemas.microsoft.com/office/powerpoint/2010/main" val="346251078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12066194-66AB-4DEC-853C-F815430BF543}" type="slidenum">
              <a:rPr lang="en-US" smtClean="0"/>
              <a:t>100</a:t>
            </a:fld>
            <a:endParaRPr lang="en-US" dirty="0"/>
          </a:p>
        </p:txBody>
      </p:sp>
    </p:spTree>
    <p:extLst>
      <p:ext uri="{BB962C8B-B14F-4D97-AF65-F5344CB8AC3E}">
        <p14:creationId xmlns:p14="http://schemas.microsoft.com/office/powerpoint/2010/main" val="1988709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a:prstGeom prst="rect">
            <a:avLst/>
          </a:prstGeom>
        </p:spPr>
      </p:sp>
      <p:sp>
        <p:nvSpPr>
          <p:cNvPr id="3" name="Notes Placeholder 2"/>
          <p:cNvSpPr>
            <a:spLocks noGrp="1"/>
          </p:cNvSpPr>
          <p:nvPr>
            <p:ph type="body" idx="1"/>
          </p:nvPr>
        </p:nvSpPr>
        <p:spPr/>
        <p:txBody>
          <a:bodyPr/>
          <a:lstStyle/>
          <a:p>
            <a:r>
              <a:rPr lang="en-US" dirty="0" smtClean="0"/>
              <a:t>All types of HPV cancers</a:t>
            </a:r>
            <a:r>
              <a:rPr lang="en-US" baseline="0" dirty="0" smtClean="0"/>
              <a:t> are on the rise, some disproportionately affecting different racial/ethnic minorities</a:t>
            </a:r>
            <a:endParaRPr lang="en-US" dirty="0"/>
          </a:p>
        </p:txBody>
      </p:sp>
      <p:sp>
        <p:nvSpPr>
          <p:cNvPr id="4" name="Slide Number Placeholder 3"/>
          <p:cNvSpPr>
            <a:spLocks noGrp="1"/>
          </p:cNvSpPr>
          <p:nvPr>
            <p:ph type="sldNum" sz="quarter" idx="10"/>
          </p:nvPr>
        </p:nvSpPr>
        <p:spPr>
          <a:xfrm>
            <a:off x="4143587" y="9119474"/>
            <a:ext cx="3169920" cy="480060"/>
          </a:xfrm>
          <a:prstGeom prst="rect">
            <a:avLst/>
          </a:prstGeom>
        </p:spPr>
        <p:txBody>
          <a:bodyPr/>
          <a:lstStyle/>
          <a:p>
            <a:fld id="{A14D4842-1DC4-4090-AF51-000CDFC140E5}" type="slidenum">
              <a:rPr lang="en-US" smtClean="0"/>
              <a:t>13</a:t>
            </a:fld>
            <a:endParaRPr lang="en-US" dirty="0"/>
          </a:p>
        </p:txBody>
      </p:sp>
    </p:spTree>
    <p:extLst>
      <p:ext uri="{BB962C8B-B14F-4D97-AF65-F5344CB8AC3E}">
        <p14:creationId xmlns:p14="http://schemas.microsoft.com/office/powerpoint/2010/main" val="836795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t>Cervical cancer was once the leading cause of cancer death for women in the United States. Now it is the most preventable of all of the female cancers.  The Pap test has helped decrease the number of women in the U.S. with cervical cancer by about 75% in the past 50 years. However even with an excellent cervical cancer screening program in the U.S., there are still </a:t>
            </a:r>
            <a:r>
              <a:rPr lang="en-US" smtClean="0"/>
              <a:t>over 11,000 cases </a:t>
            </a:r>
            <a:r>
              <a:rPr lang="en-US"/>
              <a:t>of cervical cancer each year in this country.</a:t>
            </a:r>
          </a:p>
          <a:p>
            <a:pPr rtl="0"/>
            <a:endParaRPr lang="en-US"/>
          </a:p>
          <a:p>
            <a:pPr rtl="0"/>
            <a:r>
              <a:rPr lang="en-US"/>
              <a:t>Many people think of gynecological cancers as just affecting older women, but cervical cancer </a:t>
            </a:r>
            <a:r>
              <a:rPr lang="en-US" smtClean="0"/>
              <a:t>affects 1 in 3 women who are</a:t>
            </a:r>
            <a:r>
              <a:rPr lang="en-US" baseline="0" smtClean="0"/>
              <a:t> of reproductive age</a:t>
            </a:r>
            <a:endParaRPr lang="en-US" b="0">
              <a:solidFill>
                <a:srgbClr val="FF0000"/>
              </a:solidFill>
            </a:endParaRPr>
          </a:p>
        </p:txBody>
      </p:sp>
      <p:sp>
        <p:nvSpPr>
          <p:cNvPr id="4" name="Slide Number Placeholder 3"/>
          <p:cNvSpPr>
            <a:spLocks noGrp="1"/>
          </p:cNvSpPr>
          <p:nvPr>
            <p:ph type="sldNum" sz="quarter" idx="10"/>
          </p:nvPr>
        </p:nvSpPr>
        <p:spPr/>
        <p:txBody>
          <a:bodyPr/>
          <a:lstStyle/>
          <a:p>
            <a:fld id="{12066194-66AB-4DEC-853C-F815430BF543}" type="slidenum">
              <a:rPr lang="en-US" smtClean="0"/>
              <a:t>14</a:t>
            </a:fld>
            <a:endParaRPr lang="en-US"/>
          </a:p>
        </p:txBody>
      </p:sp>
    </p:spTree>
    <p:extLst>
      <p:ext uri="{BB962C8B-B14F-4D97-AF65-F5344CB8AC3E}">
        <p14:creationId xmlns:p14="http://schemas.microsoft.com/office/powerpoint/2010/main" val="2564670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xfrm>
            <a:off x="1257300" y="720725"/>
            <a:ext cx="4800600" cy="360045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a:r>
              <a:rPr lang="en-US" dirty="0"/>
              <a:t>Cervical cancer affects women of color and their communities more than their white counterparts. Women of color are often diagnosed with cervical cancer at a later stage than white women.  Black women are more likely to die from cervical cancer than women of other races or ethnicities, possibly because of decreased access to Pap testing or follow-up treatment. </a:t>
            </a:r>
          </a:p>
          <a:p>
            <a:pPr rtl="0"/>
            <a:endParaRPr lang="en-US" dirty="0"/>
          </a:p>
          <a:p>
            <a:pPr defTabSz="914266">
              <a:defRPr/>
            </a:pPr>
            <a:r>
              <a:rPr lang="en-US" dirty="0"/>
              <a:t>Hispanic women have the highest rates of cervical cancer in the United States. For example, for every 100,000 women living in the U.S., about 11 Hispanic women are diagnosed with cervical cancer, compared to only seven non-Hispanic women.</a:t>
            </a:r>
          </a:p>
          <a:p>
            <a:pPr rtl="0"/>
            <a:endParaRPr lang="en-US" dirty="0"/>
          </a:p>
          <a:p>
            <a:pPr eaLnBrk="1" hangingPunct="1">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A9B7797-1F21-4A40-BC4B-51CBCF83B942}"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3CAB-4820-42B5-B1A8-D0BEE3C8E63F}" type="slidenum">
              <a:rPr lang="en-US" smtClean="0"/>
              <a:t>‹#›</a:t>
            </a:fld>
            <a:endParaRPr lang="en-US"/>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176932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9645565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13229533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524477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20165984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4159308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96518345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tx1"/>
                </a:solidFill>
              </a:defRPr>
            </a:lvl1pPr>
            <a:lvl2pPr>
              <a:buClr>
                <a:schemeClr val="tx1"/>
              </a:buClr>
              <a:buSzPct val="100000"/>
              <a:buFont typeface="Wingdings" pitchFamily="2" charset="2"/>
              <a:buChar char="§"/>
              <a:defRPr sz="2000">
                <a:solidFill>
                  <a:schemeClr val="tx1"/>
                </a:solidFill>
              </a:defRPr>
            </a:lvl2pPr>
            <a:lvl3pPr>
              <a:buClr>
                <a:schemeClr val="tx1"/>
              </a:buClr>
              <a:buSzPct val="100000"/>
              <a:buFont typeface="Arial" pitchFamily="34" charset="0"/>
              <a:buChar char="•"/>
              <a:defRPr sz="1800">
                <a:solidFill>
                  <a:schemeClr val="tx1"/>
                </a:solidFill>
              </a:defRPr>
            </a:lvl3pPr>
            <a:lvl4pPr>
              <a:buClr>
                <a:schemeClr val="tx1"/>
              </a:buClr>
              <a:buSzPct val="70000"/>
              <a:buFont typeface="Courier New" pitchFamily="49" charset="0"/>
              <a:buChar char="o"/>
              <a:defRPr sz="1800" baseline="0">
                <a:solidFill>
                  <a:schemeClr val="tx1"/>
                </a:solidFill>
              </a:defRPr>
            </a:lvl4pPr>
            <a:lvl5pPr>
              <a:buClr>
                <a:schemeClr val="tx1"/>
              </a:buClr>
              <a:buSzPct val="70000"/>
              <a:buFont typeface="Arial" pitchFamily="34" charset="0"/>
              <a:buChar char="•"/>
              <a:defRPr sz="1800">
                <a:solidFill>
                  <a:schemeClr val="tx1"/>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13951675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20153158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pPr>
                <a:defRPr/>
              </a:pPr>
              <a:t>‹#›</a:t>
            </a:fld>
            <a:endParaRPr lang="en-US" dirty="0"/>
          </a:p>
        </p:txBody>
      </p:sp>
    </p:spTree>
    <p:extLst>
      <p:ext uri="{BB962C8B-B14F-4D97-AF65-F5344CB8AC3E}">
        <p14:creationId xmlns:p14="http://schemas.microsoft.com/office/powerpoint/2010/main" val="1041400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600" b="1"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16pt</a:t>
            </a:r>
            <a:endParaRPr lang="en-US" dirty="0"/>
          </a:p>
        </p:txBody>
      </p:sp>
    </p:spTree>
    <p:extLst>
      <p:ext uri="{BB962C8B-B14F-4D97-AF65-F5344CB8AC3E}">
        <p14:creationId xmlns:p14="http://schemas.microsoft.com/office/powerpoint/2010/main" val="23810469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A9B7797-1F21-4A40-BC4B-51CBCF83B942}"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2222211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0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600" b="1"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16pt</a:t>
            </a:r>
            <a:endParaRPr lang="en-US" dirty="0"/>
          </a:p>
        </p:txBody>
      </p:sp>
    </p:spTree>
    <p:extLst>
      <p:ext uri="{BB962C8B-B14F-4D97-AF65-F5344CB8AC3E}">
        <p14:creationId xmlns:p14="http://schemas.microsoft.com/office/powerpoint/2010/main" val="238104694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600" b="1"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16pt</a:t>
            </a:r>
            <a:endParaRPr lang="en-US" dirty="0"/>
          </a:p>
        </p:txBody>
      </p:sp>
    </p:spTree>
    <p:extLst>
      <p:ext uri="{BB962C8B-B14F-4D97-AF65-F5344CB8AC3E}">
        <p14:creationId xmlns:p14="http://schemas.microsoft.com/office/powerpoint/2010/main" val="23810469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600" b="1"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16pt</a:t>
            </a:r>
            <a:endParaRPr lang="en-US" dirty="0"/>
          </a:p>
        </p:txBody>
      </p:sp>
    </p:spTree>
    <p:extLst>
      <p:ext uri="{BB962C8B-B14F-4D97-AF65-F5344CB8AC3E}">
        <p14:creationId xmlns:p14="http://schemas.microsoft.com/office/powerpoint/2010/main" val="238104694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3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600" b="1"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16pt</a:t>
            </a:r>
            <a:endParaRPr lang="en-US" dirty="0"/>
          </a:p>
        </p:txBody>
      </p:sp>
    </p:spTree>
    <p:extLst>
      <p:ext uri="{BB962C8B-B14F-4D97-AF65-F5344CB8AC3E}">
        <p14:creationId xmlns:p14="http://schemas.microsoft.com/office/powerpoint/2010/main" val="238104694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4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600" b="1"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16pt</a:t>
            </a:r>
            <a:endParaRPr lang="en-US" dirty="0"/>
          </a:p>
        </p:txBody>
      </p:sp>
    </p:spTree>
    <p:extLst>
      <p:ext uri="{BB962C8B-B14F-4D97-AF65-F5344CB8AC3E}">
        <p14:creationId xmlns:p14="http://schemas.microsoft.com/office/powerpoint/2010/main" val="282585636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5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600" b="1"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16pt</a:t>
            </a:r>
            <a:endParaRPr lang="en-US" dirty="0"/>
          </a:p>
        </p:txBody>
      </p:sp>
    </p:spTree>
    <p:extLst>
      <p:ext uri="{BB962C8B-B14F-4D97-AF65-F5344CB8AC3E}">
        <p14:creationId xmlns:p14="http://schemas.microsoft.com/office/powerpoint/2010/main" val="282585636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60452723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89962988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10837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9B7797-1F21-4A40-BC4B-51CBCF83B942}"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1742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9B7797-1F21-4A40-BC4B-51CBCF83B942}" type="datetimeFigureOut">
              <a:rPr lang="en-US" smtClean="0"/>
              <a:t>12/10/2014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97069804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9B7797-1F21-4A40-BC4B-51CBCF83B942}" type="datetimeFigureOut">
              <a:rPr lang="en-US" smtClean="0">
                <a:solidFill>
                  <a:prstClr val="black">
                    <a:tint val="75000"/>
                  </a:prstClr>
                </a:solidFill>
              </a:rPr>
              <a:pPr/>
              <a:t>12/10/2014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86780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9B7797-1F21-4A40-BC4B-51CBCF83B942}" type="datetimeFigureOut">
              <a:rPr lang="en-US" smtClean="0">
                <a:solidFill>
                  <a:prstClr val="black">
                    <a:tint val="75000"/>
                  </a:prstClr>
                </a:solidFill>
              </a:rPr>
              <a:pPr/>
              <a:t>12/10/2014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7700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9B7797-1F21-4A40-BC4B-51CBCF83B942}" type="datetimeFigureOut">
              <a:rPr lang="en-US" smtClean="0">
                <a:solidFill>
                  <a:prstClr val="black">
                    <a:tint val="75000"/>
                  </a:prstClr>
                </a:solidFill>
              </a:rPr>
              <a:pPr/>
              <a:t>12/10/2014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95399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B7797-1F21-4A40-BC4B-51CBCF83B942}" type="datetimeFigureOut">
              <a:rPr lang="en-US" smtClean="0">
                <a:solidFill>
                  <a:prstClr val="black">
                    <a:tint val="75000"/>
                  </a:prstClr>
                </a:solidFill>
              </a:rPr>
              <a:pPr/>
              <a:t>12/10/2014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05044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B7797-1F21-4A40-BC4B-51CBCF83B942}" type="datetimeFigureOut">
              <a:rPr lang="en-US" smtClean="0">
                <a:solidFill>
                  <a:prstClr val="black">
                    <a:tint val="75000"/>
                  </a:prstClr>
                </a:solidFill>
              </a:rPr>
              <a:pPr/>
              <a:t>12/10/2014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98526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Headline – Calibri 36pt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First level – Myriad Pro, Bold, 32pt</a:t>
            </a:r>
          </a:p>
          <a:p>
            <a:pPr lvl="1"/>
            <a:r>
              <a:rPr lang="en-US" dirty="0" smtClean="0"/>
              <a:t>Second level – Myriad Pro, 28pt</a:t>
            </a:r>
          </a:p>
          <a:p>
            <a:pPr lvl="2"/>
            <a:r>
              <a:rPr lang="en-US" dirty="0" smtClean="0"/>
              <a:t>Third level – Myriad Pro, 24pt	</a:t>
            </a:r>
          </a:p>
          <a:p>
            <a:pPr lvl="3"/>
            <a:r>
              <a:rPr lang="en-US" dirty="0" smtClean="0"/>
              <a:t>Fourth level – Myriad Pro, 22pt</a:t>
            </a:r>
          </a:p>
          <a:p>
            <a:pPr lvl="4"/>
            <a:r>
              <a:rPr lang="en-US" dirty="0" smtClean="0"/>
              <a:t>Fifth level – Myriad Pro, 20pt</a:t>
            </a:r>
            <a:endParaRPr lang="en-US" dirty="0"/>
          </a:p>
        </p:txBody>
      </p:sp>
      <p:sp>
        <p:nvSpPr>
          <p:cNvPr id="4" name="Slide Number Placeholder 5"/>
          <p:cNvSpPr>
            <a:spLocks noGrp="1"/>
          </p:cNvSpPr>
          <p:nvPr>
            <p:ph type="sldNum" sz="quarter" idx="12"/>
          </p:nvPr>
        </p:nvSpPr>
        <p:spPr>
          <a:xfrm>
            <a:off x="457200" y="6324600"/>
            <a:ext cx="2133600" cy="365125"/>
          </a:xfrm>
          <a:prstGeom prst="rect">
            <a:avLst/>
          </a:prstGeom>
        </p:spPr>
        <p:txBody>
          <a:bodyPr/>
          <a:lstStyle/>
          <a:p>
            <a:fld id="{8123EEEB-9469-47B7-B5BF-19D8898268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06884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685800"/>
          </a:xfr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Text Placeholder 2"/>
          <p:cNvSpPr>
            <a:spLocks noGrp="1"/>
          </p:cNvSpPr>
          <p:nvPr>
            <p:ph type="body" sz="half" idx="1"/>
          </p:nvPr>
        </p:nvSpPr>
        <p:spPr>
          <a:xfrm>
            <a:off x="609600" y="1828800"/>
            <a:ext cx="3886200" cy="3886200"/>
          </a:xfrm>
        </p:spPr>
        <p:txBody>
          <a:bodyPr>
            <a:normAutofit/>
          </a:bodyPr>
          <a:lstStyle>
            <a:lvl1pPr>
              <a:defRPr sz="2800">
                <a:latin typeface="Myriad Pro"/>
              </a:defRPr>
            </a:lvl1pPr>
            <a:lvl2pPr>
              <a:defRPr sz="2400">
                <a:latin typeface="Myriad Pro"/>
              </a:defRPr>
            </a:lvl2pPr>
            <a:lvl3pPr>
              <a:defRPr sz="2000">
                <a:latin typeface="Myriad Pro"/>
              </a:defRPr>
            </a:lvl3pPr>
            <a:lvl4pPr>
              <a:defRPr sz="1800">
                <a:latin typeface="Myriad Pro"/>
              </a:defRPr>
            </a:lvl4pPr>
            <a:lvl5pPr>
              <a:defRPr sz="1800">
                <a:latin typeface="Myriad P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3886200" cy="3886200"/>
          </a:xfrm>
        </p:spPr>
        <p:txBody>
          <a:bodyPr>
            <a:normAutofit/>
          </a:bodyPr>
          <a:lstStyle>
            <a:lvl1pPr>
              <a:defRPr sz="2800">
                <a:latin typeface="Myriad Pro"/>
              </a:defRPr>
            </a:lvl1pPr>
            <a:lvl2pPr>
              <a:defRPr sz="2400">
                <a:latin typeface="Myriad Pro"/>
              </a:defRPr>
            </a:lvl2pPr>
            <a:lvl3pPr>
              <a:defRPr sz="2000">
                <a:latin typeface="Myriad Pro"/>
              </a:defRPr>
            </a:lvl3pPr>
            <a:lvl4pPr>
              <a:defRPr sz="1800">
                <a:latin typeface="Myriad Pro"/>
              </a:defRPr>
            </a:lvl4pPr>
            <a:lvl5pPr>
              <a:defRPr sz="1800">
                <a:latin typeface="Myriad Pro"/>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5"/>
          <p:cNvSpPr>
            <a:spLocks noGrp="1" noChangeArrowheads="1"/>
          </p:cNvSpPr>
          <p:nvPr>
            <p:ph type="ftr" sz="quarter" idx="10"/>
          </p:nvPr>
        </p:nvSpPr>
        <p:spPr>
          <a:ln/>
        </p:spPr>
        <p:txBody>
          <a:bodyPr/>
          <a:lstStyle>
            <a:lvl1pPr>
              <a:defRPr sz="1100">
                <a:latin typeface="Myriad Pro"/>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1"/>
          </p:nvPr>
        </p:nvSpPr>
        <p:spPr>
          <a:ln/>
        </p:spPr>
        <p:txBody>
          <a:bodyPr/>
          <a:lstStyle>
            <a:lvl1pPr>
              <a:defRPr sz="1100">
                <a:latin typeface="Myriad Pro"/>
              </a:defRPr>
            </a:lvl1pPr>
          </a:lstStyle>
          <a:p>
            <a:pPr>
              <a:defRPr/>
            </a:pPr>
            <a:fld id="{9FEE4D3B-6861-463B-A7C6-0D3F1F6D4A02}" type="slidenum">
              <a:rPr lang="en-US" smtClean="0">
                <a:solidFill>
                  <a:prstClr val="black">
                    <a:tint val="75000"/>
                  </a:prstClr>
                </a:solidFill>
              </a:rPr>
              <a:pPr>
                <a:defRPr/>
              </a:pPr>
              <a:t>‹#›</a:t>
            </a:fld>
            <a:endParaRPr lang="en-US">
              <a:solidFill>
                <a:prstClr val="black">
                  <a:tint val="75000"/>
                </a:prstClr>
              </a:solidFill>
            </a:endParaRPr>
          </a:p>
        </p:txBody>
      </p:sp>
      <p:sp>
        <p:nvSpPr>
          <p:cNvPr id="7" name="Rectangle 8"/>
          <p:cNvSpPr>
            <a:spLocks noGrp="1" noChangeArrowheads="1"/>
          </p:cNvSpPr>
          <p:nvPr>
            <p:ph type="dt" sz="half" idx="12"/>
          </p:nvPr>
        </p:nvSpPr>
        <p:spPr>
          <a:ln/>
        </p:spPr>
        <p:txBody>
          <a:bodyPr/>
          <a:lstStyle>
            <a:lvl1pPr>
              <a:defRPr sz="1100">
                <a:latin typeface="Myriad Pro"/>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84011528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Basic Content">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70621846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50531059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accent2">
                    <a:lumMod val="50000"/>
                  </a:schemeClr>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accent2">
                    <a:lumMod val="50000"/>
                  </a:schemeClr>
                </a:solidFill>
              </a:defRPr>
            </a:lvl1pPr>
          </a:lstStyle>
          <a:p>
            <a:r>
              <a:rPr lang="en-US" dirty="0" smtClean="0"/>
              <a:t>Place Descriptor Here</a:t>
            </a:r>
            <a:endParaRPr lang="en-US" dirty="0"/>
          </a:p>
        </p:txBody>
      </p:sp>
    </p:spTree>
    <p:extLst>
      <p:ext uri="{BB962C8B-B14F-4D97-AF65-F5344CB8AC3E}">
        <p14:creationId xmlns:p14="http://schemas.microsoft.com/office/powerpoint/2010/main" val="66328051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9B7797-1F21-4A40-BC4B-51CBCF83B942}"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357298390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64721067"/>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09114621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85134770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00036418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86798660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547505614"/>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960665155"/>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7" name="Rectangle 6"/>
          <p:cNvSpPr/>
          <p:nvPr userDrawn="1"/>
        </p:nvSpPr>
        <p:spPr>
          <a:xfrm>
            <a:off x="1371600" y="4343400"/>
            <a:ext cx="6400800" cy="292388"/>
          </a:xfrm>
          <a:prstGeom prst="rect">
            <a:avLst/>
          </a:prstGeom>
        </p:spPr>
        <p:txBody>
          <a:bodyPr wrap="square">
            <a:spAutoFit/>
          </a:bodyPr>
          <a:lstStyle/>
          <a:p>
            <a:r>
              <a:rPr lang="en-US" sz="1300" b="1" smtClean="0">
                <a:solidFill>
                  <a:srgbClr val="0039A6"/>
                </a:solidFill>
              </a:rPr>
              <a:t>For more information please contact Centers for Disease Control and Prevention</a:t>
            </a:r>
          </a:p>
        </p:txBody>
      </p:sp>
      <p:sp>
        <p:nvSpPr>
          <p:cNvPr id="10" name="Rectangle 9"/>
          <p:cNvSpPr/>
          <p:nvPr userDrawn="1"/>
        </p:nvSpPr>
        <p:spPr>
          <a:xfrm>
            <a:off x="1371600" y="4706034"/>
            <a:ext cx="5943600" cy="646331"/>
          </a:xfrm>
          <a:prstGeom prst="rect">
            <a:avLst/>
          </a:prstGeom>
        </p:spPr>
        <p:txBody>
          <a:bodyPr wrap="square">
            <a:spAutoFit/>
          </a:bodyPr>
          <a:lstStyle/>
          <a:p>
            <a:r>
              <a:rPr lang="en-US" sz="1200" smtClean="0">
                <a:solidFill>
                  <a:srgbClr val="0039A6"/>
                </a:solidFill>
              </a:rPr>
              <a:t>1600 Clifton Road NE, Atlanta, GA 30333</a:t>
            </a:r>
          </a:p>
          <a:p>
            <a:r>
              <a:rPr lang="en-US" sz="1200" smtClean="0">
                <a:solidFill>
                  <a:srgbClr val="0039A6"/>
                </a:solidFill>
              </a:rPr>
              <a:t>Telephone, 1-800-CDC-INFO (232-4636)/TTY: 1-888-232-6348</a:t>
            </a:r>
          </a:p>
          <a:p>
            <a:r>
              <a:rPr lang="en-US" sz="1200" smtClean="0">
                <a:solidFill>
                  <a:srgbClr val="0039A6"/>
                </a:solidFill>
              </a:rPr>
              <a:t>E-mail: cdcinfo@cdc.gov 	Web: www.cdc.gov</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accent2">
                    <a:lumMod val="50000"/>
                  </a:schemeClr>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accent2">
                    <a:lumMod val="50000"/>
                  </a:schemeClr>
                </a:solidFill>
              </a:defRPr>
            </a:lvl1pPr>
          </a:lstStyle>
          <a:p>
            <a:r>
              <a:rPr lang="en-US" dirty="0" smtClean="0"/>
              <a:t>Place Descriptor Here</a:t>
            </a:r>
            <a:endParaRPr lang="en-US" dirty="0"/>
          </a:p>
        </p:txBody>
      </p:sp>
    </p:spTree>
    <p:extLst>
      <p:ext uri="{BB962C8B-B14F-4D97-AF65-F5344CB8AC3E}">
        <p14:creationId xmlns:p14="http://schemas.microsoft.com/office/powerpoint/2010/main" val="90374144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3D0DF97-0461-43D4-B9E4-FECD66CB0DF2}" type="datetimeFigureOut">
              <a:rPr lang="en-US">
                <a:solidFill>
                  <a:srgbClr val="0039A6"/>
                </a:solidFill>
              </a:rPr>
              <a:pPr>
                <a:defRPr/>
              </a:pPr>
              <a:t>12/10/2014</a:t>
            </a:fld>
            <a:endParaRPr lang="en-US">
              <a:solidFill>
                <a:srgbClr val="0039A6"/>
              </a:solidFill>
            </a:endParaRPr>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srgbClr val="0039A6"/>
              </a:solidFill>
            </a:endParaRPr>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C2B06EA-CFA2-4989-B0E4-2987E8BE5881}" type="slidenum">
              <a:rPr lang="en-US">
                <a:solidFill>
                  <a:srgbClr val="0039A6"/>
                </a:solidFill>
              </a:rPr>
              <a:pPr>
                <a:defRPr/>
              </a:pPr>
              <a:t>‹#›</a:t>
            </a:fld>
            <a:endParaRPr lang="en-US">
              <a:solidFill>
                <a:srgbClr val="0039A6"/>
              </a:solidFill>
            </a:endParaRPr>
          </a:p>
        </p:txBody>
      </p:sp>
    </p:spTree>
    <p:extLst>
      <p:ext uri="{BB962C8B-B14F-4D97-AF65-F5344CB8AC3E}">
        <p14:creationId xmlns:p14="http://schemas.microsoft.com/office/powerpoint/2010/main" val="18834236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9B7797-1F21-4A40-BC4B-51CBCF83B942}" type="datetimeFigureOut">
              <a:rPr lang="en-US" smtClean="0"/>
              <a:t>12/10/2014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7528060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9B7797-1F21-4A40-BC4B-51CBCF83B942}" type="datetimeFigureOut">
              <a:rPr lang="en-US" smtClean="0"/>
              <a:t>12/10/2014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100937061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B7797-1F21-4A40-BC4B-51CBCF83B942}" type="datetimeFigureOut">
              <a:rPr lang="en-US" smtClean="0"/>
              <a:t>12/10/2014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38022678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9B7797-1F21-4A40-BC4B-51CBCF83B942}" type="datetimeFigureOut">
              <a:rPr lang="en-US" smtClean="0"/>
              <a:t>12/10/2014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53CAB-4820-42B5-B1A8-D0BEE3C8E63F}" type="slidenum">
              <a:rPr lang="en-US" smtClean="0"/>
              <a:t>‹#›</a:t>
            </a:fld>
            <a:endParaRPr lang="en-US"/>
          </a:p>
        </p:txBody>
      </p:sp>
    </p:spTree>
    <p:extLst>
      <p:ext uri="{BB962C8B-B14F-4D97-AF65-F5344CB8AC3E}">
        <p14:creationId xmlns:p14="http://schemas.microsoft.com/office/powerpoint/2010/main" val="18608755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Headline – Calibri 36pt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First level – Myriad Pro, Bold, 32pt</a:t>
            </a:r>
          </a:p>
          <a:p>
            <a:pPr lvl="1"/>
            <a:r>
              <a:rPr lang="en-US" dirty="0" smtClean="0"/>
              <a:t>Second level – Myriad Pro, 28pt</a:t>
            </a:r>
          </a:p>
          <a:p>
            <a:pPr lvl="2"/>
            <a:r>
              <a:rPr lang="en-US" dirty="0" smtClean="0"/>
              <a:t>Third level – Myriad Pro, 24pt	</a:t>
            </a:r>
          </a:p>
          <a:p>
            <a:pPr lvl="3"/>
            <a:r>
              <a:rPr lang="en-US" dirty="0" smtClean="0"/>
              <a:t>Fourth level – Myriad Pro, 22pt</a:t>
            </a:r>
          </a:p>
          <a:p>
            <a:pPr lvl="4"/>
            <a:r>
              <a:rPr lang="en-US" dirty="0" smtClean="0"/>
              <a:t>Fifth level – Myriad Pro, 20pt</a:t>
            </a:r>
            <a:endParaRPr lang="en-US" dirty="0"/>
          </a:p>
        </p:txBody>
      </p:sp>
      <p:sp>
        <p:nvSpPr>
          <p:cNvPr id="4" name="Slide Number Placeholder 5"/>
          <p:cNvSpPr>
            <a:spLocks noGrp="1"/>
          </p:cNvSpPr>
          <p:nvPr>
            <p:ph type="sldNum" sz="quarter" idx="12"/>
          </p:nvPr>
        </p:nvSpPr>
        <p:spPr>
          <a:xfrm>
            <a:off x="457200" y="6324600"/>
            <a:ext cx="2133600" cy="365125"/>
          </a:xfrm>
          <a:prstGeom prst="rect">
            <a:avLst/>
          </a:prstGeom>
        </p:spPr>
        <p:txBody>
          <a:bodyPr/>
          <a:lstStyle/>
          <a:p>
            <a:fld id="{8123EEEB-9469-47B7-B5BF-19D8898268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38091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2.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4.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theme" Target="../theme/theme3.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B7797-1F21-4A40-BC4B-51CBCF83B942}" type="datetimeFigureOut">
              <a:rPr lang="en-US" smtClean="0"/>
              <a:t>12/10/2014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53CAB-4820-42B5-B1A8-D0BEE3C8E63F}" type="slidenum">
              <a:rPr lang="en-US" smtClean="0"/>
              <a:t>‹#›</a:t>
            </a:fld>
            <a:endParaRPr lang="en-US"/>
          </a:p>
        </p:txBody>
      </p:sp>
      <p:sp>
        <p:nvSpPr>
          <p:cNvPr id="13" name="Rectangle 12"/>
          <p:cNvSpPr/>
          <p:nvPr userDrawn="1"/>
        </p:nvSpPr>
        <p:spPr>
          <a:xfrm flipV="1">
            <a:off x="-9617" y="6857997"/>
            <a:ext cx="9153618"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215669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99" r:id="rId9"/>
    <p:sldLayoutId id="2147483702" r:id="rId10"/>
    <p:sldLayoutId id="2147483703" r:id="rId11"/>
    <p:sldLayoutId id="2147483704" r:id="rId12"/>
    <p:sldLayoutId id="2147483706" r:id="rId13"/>
    <p:sldLayoutId id="2147483707" r:id="rId14"/>
    <p:sldLayoutId id="2147483708" r:id="rId15"/>
    <p:sldLayoutId id="2147483709"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Lst>
  <p:txStyles>
    <p:titleStyle>
      <a:lvl1pPr algn="ctr" defTabSz="914400" rtl="0" eaLnBrk="1" latinLnBrk="0" hangingPunct="1">
        <a:spcBef>
          <a:spcPct val="0"/>
        </a:spcBef>
        <a:buNone/>
        <a:defRPr sz="4400" b="1" kern="1200">
          <a:solidFill>
            <a:srgbClr val="C7380B"/>
          </a:solidFill>
          <a:latin typeface="+mj-lt"/>
          <a:ea typeface="+mj-ea"/>
          <a:cs typeface="+mj-cs"/>
        </a:defRPr>
      </a:lvl1pPr>
    </p:titleStyle>
    <p:body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9B7797-1F21-4A40-BC4B-51CBCF83B942}" type="datetimeFigureOut">
              <a:rPr lang="en-US" smtClean="0">
                <a:solidFill>
                  <a:prstClr val="black">
                    <a:tint val="75000"/>
                  </a:prstClr>
                </a:solidFill>
              </a:rPr>
              <a:pPr/>
              <a:t>12/10/2014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53CAB-4820-42B5-B1A8-D0BEE3C8E63F}" type="slidenum">
              <a:rPr lang="en-US" smtClean="0">
                <a:solidFill>
                  <a:prstClr val="black">
                    <a:tint val="75000"/>
                  </a:prstClr>
                </a:solidFill>
              </a:rPr>
              <a:pPr/>
              <a:t>‹#›</a:t>
            </a:fld>
            <a:endParaRPr lang="en-US">
              <a:solidFill>
                <a:prstClr val="black">
                  <a:tint val="75000"/>
                </a:prstClr>
              </a:solidFill>
            </a:endParaRPr>
          </a:p>
        </p:txBody>
      </p:sp>
      <p:sp>
        <p:nvSpPr>
          <p:cNvPr id="13" name="Rectangle 12"/>
          <p:cNvSpPr/>
          <p:nvPr userDrawn="1"/>
        </p:nvSpPr>
        <p:spPr>
          <a:xfrm flipV="1">
            <a:off x="-9617" y="6857997"/>
            <a:ext cx="9153618"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9" name="Picture 8"/>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409011010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6" r:id="rId10"/>
    <p:sldLayoutId id="2147483687" r:id="rId11"/>
    <p:sldLayoutId id="2147483711" r:id="rId12"/>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C7380B"/>
          </a:solidFill>
          <a:latin typeface="+mj-lt"/>
          <a:ea typeface="+mj-ea"/>
          <a:cs typeface="+mj-cs"/>
        </a:defRPr>
      </a:lvl1pPr>
    </p:titleStyle>
    <p:body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11677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transition>
    <p:fade/>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4.png"/><Relationship Id="rId4" Type="http://schemas.microsoft.com/office/2007/relationships/hdphoto" Target="../media/hdphoto3.wdp"/></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7.emf"/><Relationship Id="rId5" Type="http://schemas.openxmlformats.org/officeDocument/2006/relationships/oleObject" Target="../embeddings/Microsoft_Excel_97-2003_Worksheet1.xls"/><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2a.cdc.gov/TCEOnline/"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deainfo.nci.nih.gov/advisory/pcp/annualReports/HPV/index.htm" TargetMode="External"/><Relationship Id="rId7"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35.png"/><Relationship Id="rId4"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6.emf"/><Relationship Id="rId5" Type="http://schemas.openxmlformats.org/officeDocument/2006/relationships/oleObject" Target="../embeddings/Microsoft_Excel_97-2003_Worksheet2.xls"/><Relationship Id="rId4" Type="http://schemas.openxmlformats.org/officeDocument/2006/relationships/oleObject" Target="../embeddings/oleObject4.bin"/></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35.xml"/><Relationship Id="rId4" Type="http://schemas.openxmlformats.org/officeDocument/2006/relationships/image" Target="../media/image43.png"/></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28.xml"/></Relationships>
</file>

<file path=ppt/slides/_rels/slide7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4.xml"/><Relationship Id="rId1" Type="http://schemas.openxmlformats.org/officeDocument/2006/relationships/slideLayout" Target="../slideLayouts/slideLayout32.xml"/><Relationship Id="rId4" Type="http://schemas.openxmlformats.org/officeDocument/2006/relationships/image" Target="../media/image58.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6.xml"/><Relationship Id="rId1" Type="http://schemas.openxmlformats.org/officeDocument/2006/relationships/slideLayout" Target="../slideLayouts/slideLayout28.xml"/><Relationship Id="rId5" Type="http://schemas.openxmlformats.org/officeDocument/2006/relationships/image" Target="../media/image62.png"/><Relationship Id="rId4" Type="http://schemas.openxmlformats.org/officeDocument/2006/relationships/image" Target="../media/image61.png"/></Relationships>
</file>

<file path=ppt/slides/_rels/slide7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7.xml"/><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8.xml"/><Relationship Id="rId4" Type="http://schemas.openxmlformats.org/officeDocument/2006/relationships/image" Target="../media/image6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8.xml"/><Relationship Id="rId4" Type="http://schemas.openxmlformats.org/officeDocument/2006/relationships/image" Target="../media/image69.png"/></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8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8.xml"/></Relationships>
</file>

<file path=ppt/slides/_rels/slide8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8.xml"/><Relationship Id="rId4" Type="http://schemas.openxmlformats.org/officeDocument/2006/relationships/image" Target="../media/image7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8.xml"/></Relationships>
</file>

<file path=ppt/slides/_rels/slide88.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60.xml"/><Relationship Id="rId1" Type="http://schemas.openxmlformats.org/officeDocument/2006/relationships/slideLayout" Target="../slideLayouts/slideLayout28.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2.png"/><Relationship Id="rId4" Type="http://schemas.openxmlformats.org/officeDocument/2006/relationships/image" Target="../media/image77.png"/><Relationship Id="rId9" Type="http://schemas.microsoft.com/office/2007/relationships/hdphoto" Target="../media/hdphoto6.wdp"/></Relationships>
</file>

<file path=ppt/slides/_rels/slide89.xml.rels><?xml version="1.0" encoding="UTF-8" standalone="yes"?>
<Relationships xmlns="http://schemas.openxmlformats.org/package/2006/relationships"><Relationship Id="rId3" Type="http://schemas.openxmlformats.org/officeDocument/2006/relationships/hyperlink" Target="http://tools.cdc.gov/syndication/" TargetMode="External"/><Relationship Id="rId7" Type="http://schemas.openxmlformats.org/officeDocument/2006/relationships/hyperlink" Target="http://wwwn.cdc.gov/pubs/ncird.aspx" TargetMode="External"/><Relationship Id="rId2" Type="http://schemas.openxmlformats.org/officeDocument/2006/relationships/notesSlide" Target="../notesSlides/notesSlide61.xml"/><Relationship Id="rId1" Type="http://schemas.openxmlformats.org/officeDocument/2006/relationships/slideLayout" Target="../slideLayouts/slideLayout28.xml"/><Relationship Id="rId6" Type="http://schemas.openxmlformats.org/officeDocument/2006/relationships/hyperlink" Target="http://www.cdc.gov/vaccines/who/teens/products/print-materials.html" TargetMode="External"/><Relationship Id="rId5" Type="http://schemas.openxmlformats.org/officeDocument/2006/relationships/hyperlink" Target="http://www.cdc.gov/vaccines/who/teens/products/matte.html" TargetMode="External"/><Relationship Id="rId4" Type="http://schemas.openxmlformats.org/officeDocument/2006/relationships/hyperlink" Target="http://www.cdc.gov/vaccines/who/teens/products/web-button.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2.xml"/></Relationships>
</file>

<file path=ppt/slides/_rels/slide9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32.xml"/></Relationships>
</file>

<file path=ppt/slides/_rels/slide95.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2.xml"/></Relationships>
</file>

<file path=ppt/slides/_rels/slide9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35.xml"/><Relationship Id="rId4" Type="http://schemas.openxmlformats.org/officeDocument/2006/relationships/image" Target="../media/image89.jpeg"/></Relationships>
</file>

<file path=ppt/slides/_rels/slide9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35.xml"/><Relationship Id="rId4" Type="http://schemas.openxmlformats.org/officeDocument/2006/relationships/image" Target="../media/image94.png"/></Relationships>
</file>

<file path=ppt/slides/_rels/slide9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0" y="1905000"/>
            <a:ext cx="8877300" cy="1470025"/>
          </a:xfrm>
        </p:spPr>
        <p:txBody>
          <a:bodyPr vert="horz" lIns="91440" tIns="45720" rIns="91440" bIns="45720" rtlCol="0" anchor="ctr">
            <a:noAutofit/>
          </a:bodyPr>
          <a:lstStyle/>
          <a:p>
            <a:r>
              <a:rPr lang="en-US" dirty="0" smtClean="0"/>
              <a:t>Together</a:t>
            </a:r>
            <a:r>
              <a:rPr lang="en-US" dirty="0"/>
              <a:t>, We Can Stop HPV Cancers</a:t>
            </a:r>
          </a:p>
        </p:txBody>
      </p:sp>
      <p:sp>
        <p:nvSpPr>
          <p:cNvPr id="3" name="Subtitle 2"/>
          <p:cNvSpPr>
            <a:spLocks noGrp="1"/>
          </p:cNvSpPr>
          <p:nvPr>
            <p:ph type="subTitle" idx="1"/>
          </p:nvPr>
        </p:nvSpPr>
        <p:spPr>
          <a:xfrm>
            <a:off x="609600" y="3352800"/>
            <a:ext cx="8001000" cy="1676400"/>
          </a:xfrm>
        </p:spPr>
        <p:txBody>
          <a:bodyPr>
            <a:noAutofit/>
          </a:bodyPr>
          <a:lstStyle/>
          <a:p>
            <a:pPr>
              <a:lnSpc>
                <a:spcPct val="100000"/>
              </a:lnSpc>
              <a:spcBef>
                <a:spcPts val="0"/>
              </a:spcBef>
            </a:pPr>
            <a:r>
              <a:rPr lang="en-US" sz="2400" dirty="0">
                <a:solidFill>
                  <a:srgbClr val="1993B9"/>
                </a:solidFill>
              </a:rPr>
              <a:t>Current Issues in Immunizations NetConferences</a:t>
            </a:r>
            <a:endParaRPr lang="en-US" sz="2400" dirty="0" smtClean="0">
              <a:solidFill>
                <a:srgbClr val="7030A0"/>
              </a:solidFill>
            </a:endParaRPr>
          </a:p>
          <a:p>
            <a:pPr>
              <a:lnSpc>
                <a:spcPct val="100000"/>
              </a:lnSpc>
              <a:spcBef>
                <a:spcPts val="0"/>
              </a:spcBef>
            </a:pPr>
            <a:r>
              <a:rPr lang="en-US" sz="2400" dirty="0" smtClean="0">
                <a:solidFill>
                  <a:srgbClr val="7030A0"/>
                </a:solidFill>
              </a:rPr>
              <a:t>November 19, </a:t>
            </a:r>
            <a:r>
              <a:rPr lang="en-US" sz="2400" dirty="0">
                <a:solidFill>
                  <a:srgbClr val="7030A0"/>
                </a:solidFill>
              </a:rPr>
              <a:t>2014</a:t>
            </a:r>
          </a:p>
          <a:p>
            <a:pPr>
              <a:lnSpc>
                <a:spcPct val="100000"/>
              </a:lnSpc>
              <a:spcBef>
                <a:spcPts val="0"/>
              </a:spcBef>
            </a:pPr>
            <a:endParaRPr lang="en-US" sz="1600" dirty="0">
              <a:solidFill>
                <a:srgbClr val="722B79"/>
              </a:solidFill>
            </a:endParaRPr>
          </a:p>
          <a:p>
            <a:pPr>
              <a:lnSpc>
                <a:spcPct val="100000"/>
              </a:lnSpc>
              <a:spcBef>
                <a:spcPts val="0"/>
              </a:spcBef>
            </a:pPr>
            <a:endParaRPr lang="en-US" sz="1600" dirty="0" smtClean="0">
              <a:solidFill>
                <a:srgbClr val="722B79"/>
              </a:solidFill>
            </a:endParaRPr>
          </a:p>
          <a:p>
            <a:pPr>
              <a:lnSpc>
                <a:spcPct val="100000"/>
              </a:lnSpc>
              <a:spcBef>
                <a:spcPts val="0"/>
              </a:spcBef>
            </a:pPr>
            <a:r>
              <a:rPr lang="en-US" sz="1600" dirty="0" smtClean="0">
                <a:solidFill>
                  <a:srgbClr val="722B79"/>
                </a:solidFill>
              </a:rPr>
              <a:t>Jill </a:t>
            </a:r>
            <a:r>
              <a:rPr lang="en-US" sz="1600" dirty="0">
                <a:solidFill>
                  <a:srgbClr val="722B79"/>
                </a:solidFill>
              </a:rPr>
              <a:t>B Roark, MPH</a:t>
            </a:r>
          </a:p>
          <a:p>
            <a:pPr>
              <a:lnSpc>
                <a:spcPct val="100000"/>
              </a:lnSpc>
              <a:spcBef>
                <a:spcPts val="0"/>
              </a:spcBef>
            </a:pPr>
            <a:r>
              <a:rPr lang="en-US" sz="1600" b="0" dirty="0">
                <a:solidFill>
                  <a:srgbClr val="722B79"/>
                </a:solidFill>
              </a:rPr>
              <a:t>Lead, Adolescent Immunization Communications</a:t>
            </a:r>
          </a:p>
          <a:p>
            <a:pPr>
              <a:lnSpc>
                <a:spcPct val="100000"/>
              </a:lnSpc>
              <a:spcBef>
                <a:spcPts val="0"/>
              </a:spcBef>
            </a:pPr>
            <a:endParaRPr lang="en-US" sz="1600" b="0" dirty="0">
              <a:solidFill>
                <a:srgbClr val="722B79"/>
              </a:solidFill>
            </a:endParaRPr>
          </a:p>
          <a:p>
            <a:pPr>
              <a:lnSpc>
                <a:spcPct val="100000"/>
              </a:lnSpc>
              <a:spcBef>
                <a:spcPts val="0"/>
              </a:spcBef>
            </a:pPr>
            <a:r>
              <a:rPr lang="en-US" sz="1600" b="0" dirty="0">
                <a:solidFill>
                  <a:schemeClr val="accent1">
                    <a:lumMod val="50000"/>
                  </a:schemeClr>
                </a:solidFill>
              </a:rPr>
              <a:t>Health Communication Science Office</a:t>
            </a:r>
          </a:p>
          <a:p>
            <a:pPr>
              <a:lnSpc>
                <a:spcPct val="100000"/>
              </a:lnSpc>
              <a:spcBef>
                <a:spcPts val="0"/>
              </a:spcBef>
            </a:pPr>
            <a:r>
              <a:rPr lang="en-US" sz="1600" b="0" dirty="0">
                <a:solidFill>
                  <a:schemeClr val="accent1">
                    <a:lumMod val="50000"/>
                  </a:schemeClr>
                </a:solidFill>
              </a:rPr>
              <a:t>National Center for Immunization and Respiratory Diseases</a:t>
            </a:r>
          </a:p>
          <a:p>
            <a:pPr>
              <a:lnSpc>
                <a:spcPct val="100000"/>
              </a:lnSpc>
              <a:spcBef>
                <a:spcPts val="0"/>
              </a:spcBef>
            </a:pPr>
            <a:r>
              <a:rPr lang="en-US" sz="1600" b="0" dirty="0">
                <a:solidFill>
                  <a:schemeClr val="accent1">
                    <a:lumMod val="50000"/>
                  </a:schemeClr>
                </a:solidFill>
              </a:rPr>
              <a:t>Centers for Disease Control and Prevention</a:t>
            </a:r>
            <a:endParaRPr lang="en-US" sz="1600" dirty="0">
              <a:solidFill>
                <a:schemeClr val="accent1">
                  <a:lumMod val="50000"/>
                </a:schemeClr>
              </a:solidFill>
            </a:endParaRPr>
          </a:p>
          <a:p>
            <a:pPr>
              <a:lnSpc>
                <a:spcPct val="100000"/>
              </a:lnSpc>
              <a:spcBef>
                <a:spcPts val="0"/>
              </a:spcBef>
            </a:pPr>
            <a:endParaRPr lang="en-US" sz="1600" dirty="0" smtClean="0">
              <a:solidFill>
                <a:srgbClr val="722B79"/>
              </a:solidFill>
            </a:endParaRPr>
          </a:p>
        </p:txBody>
      </p:sp>
    </p:spTree>
    <p:extLst>
      <p:ext uri="{BB962C8B-B14F-4D97-AF65-F5344CB8AC3E}">
        <p14:creationId xmlns:p14="http://schemas.microsoft.com/office/powerpoint/2010/main" val="943591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143000"/>
          </a:xfrm>
        </p:spPr>
        <p:txBody>
          <a:bodyPr>
            <a:normAutofit fontScale="90000"/>
          </a:bodyPr>
          <a:lstStyle/>
          <a:p>
            <a:r>
              <a:rPr lang="en-US" smtClean="0"/>
              <a:t>Numbers of Cancers and Genital Warts Attributed to HPV Infections, U.S.</a:t>
            </a:r>
            <a:endParaRPr lang="en-US"/>
          </a:p>
        </p:txBody>
      </p:sp>
      <p:pic>
        <p:nvPicPr>
          <p:cNvPr id="8194" name="Picture 2" descr="Figure 2. Numbers of U.S. Cancers and Genital Warts Attributed to HPV Infection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5800" y="1368852"/>
            <a:ext cx="7227379" cy="50319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57890"/>
            <a:ext cx="6096000" cy="400110"/>
          </a:xfrm>
          <a:prstGeom prst="rect">
            <a:avLst/>
          </a:prstGeom>
          <a:noFill/>
        </p:spPr>
        <p:txBody>
          <a:bodyPr wrap="square" rtlCol="0">
            <a:spAutoFit/>
          </a:bodyPr>
          <a:lstStyle/>
          <a:p>
            <a:r>
              <a:rPr lang="en-US" sz="1000" dirty="0">
                <a:solidFill>
                  <a:schemeClr val="tx1">
                    <a:lumMod val="50000"/>
                    <a:lumOff val="50000"/>
                  </a:schemeClr>
                </a:solidFill>
              </a:rPr>
              <a:t>CDC. Human papillomavirus (HPV)-associated cancers. Atlanta, GA: US Department of Health and Human Services, CDC; 2013. Available at http://www.cdc.gov/cancer/hpv/statistics/cases.htm</a:t>
            </a:r>
          </a:p>
        </p:txBody>
      </p:sp>
    </p:spTree>
    <p:extLst>
      <p:ext uri="{BB962C8B-B14F-4D97-AF65-F5344CB8AC3E}">
        <p14:creationId xmlns:p14="http://schemas.microsoft.com/office/powerpoint/2010/main" val="217505629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76400"/>
            <a:ext cx="9144000" cy="1470025"/>
          </a:xfrm>
        </p:spPr>
        <p:txBody>
          <a:bodyPr vert="horz" lIns="91440" tIns="45720" rIns="91440" bIns="45720" rtlCol="0" anchor="ctr">
            <a:noAutofit/>
          </a:bodyPr>
          <a:lstStyle/>
          <a:p>
            <a:r>
              <a:rPr lang="en-US" sz="9600" dirty="0" smtClean="0"/>
              <a:t>#We</a:t>
            </a:r>
            <a:r>
              <a:rPr lang="en-US" sz="9600" dirty="0"/>
              <a:t>C</a:t>
            </a:r>
            <a:r>
              <a:rPr lang="en-US" sz="9600" dirty="0" smtClean="0"/>
              <a:t>anStopHPV</a:t>
            </a:r>
            <a:endParaRPr lang="en-US" sz="11500" dirty="0"/>
          </a:p>
        </p:txBody>
      </p:sp>
      <p:sp>
        <p:nvSpPr>
          <p:cNvPr id="4" name="Rectangle 3"/>
          <p:cNvSpPr/>
          <p:nvPr/>
        </p:nvSpPr>
        <p:spPr>
          <a:xfrm>
            <a:off x="152400" y="6400800"/>
            <a:ext cx="5943600" cy="369332"/>
          </a:xfrm>
          <a:prstGeom prst="rect">
            <a:avLst/>
          </a:prstGeom>
        </p:spPr>
        <p:txBody>
          <a:bodyPr wrap="square">
            <a:spAutoFit/>
          </a:bodyPr>
          <a:lstStyle/>
          <a:p>
            <a:pPr lvl="0"/>
            <a:r>
              <a:rPr lang="en-US" sz="900" dirty="0" smtClean="0">
                <a:solidFill>
                  <a:schemeClr val="tx2"/>
                </a:solidFill>
              </a:rPr>
              <a:t>The findings</a:t>
            </a:r>
            <a:r>
              <a:rPr lang="en-US" sz="900" baseline="0" dirty="0" smtClean="0">
                <a:solidFill>
                  <a:schemeClr val="tx2"/>
                </a:solidFill>
              </a:rPr>
              <a:t> and conclusions in this report are those of the authors and do not necessarily represent the official position of the Centers for Disease Control and Prevention.</a:t>
            </a:r>
            <a:endParaRPr lang="en-US" sz="900" dirty="0" smtClean="0">
              <a:solidFill>
                <a:schemeClr val="tx2"/>
              </a:solidFill>
            </a:endParaRPr>
          </a:p>
        </p:txBody>
      </p:sp>
      <p:sp>
        <p:nvSpPr>
          <p:cNvPr id="5" name="Title 4"/>
          <p:cNvSpPr txBox="1">
            <a:spLocks/>
          </p:cNvSpPr>
          <p:nvPr/>
        </p:nvSpPr>
        <p:spPr>
          <a:xfrm>
            <a:off x="304800" y="3505200"/>
            <a:ext cx="8534400" cy="2514600"/>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pPr>
              <a:spcBef>
                <a:spcPts val="1200"/>
              </a:spcBef>
            </a:pPr>
            <a:r>
              <a:rPr lang="en-US" sz="4000" b="0" dirty="0" smtClean="0">
                <a:solidFill>
                  <a:srgbClr val="BD4915"/>
                </a:solidFill>
              </a:rPr>
              <a:t>For more information, visit: </a:t>
            </a:r>
            <a:r>
              <a:rPr lang="en-US" sz="4000" dirty="0" smtClean="0">
                <a:solidFill>
                  <a:srgbClr val="BD4915"/>
                </a:solidFill>
              </a:rPr>
              <a:t/>
            </a:r>
            <a:br>
              <a:rPr lang="en-US" sz="4000" dirty="0" smtClean="0">
                <a:solidFill>
                  <a:srgbClr val="BD4915"/>
                </a:solidFill>
              </a:rPr>
            </a:br>
            <a:r>
              <a:rPr lang="en-US" sz="4000" dirty="0" smtClean="0">
                <a:solidFill>
                  <a:srgbClr val="1993B9"/>
                </a:solidFill>
              </a:rPr>
              <a:t>cdc.gov/vaccines/</a:t>
            </a:r>
            <a:r>
              <a:rPr lang="en-US" sz="4000" dirty="0" err="1" smtClean="0">
                <a:solidFill>
                  <a:srgbClr val="1993B9"/>
                </a:solidFill>
              </a:rPr>
              <a:t>YouAreTheKey</a:t>
            </a:r>
            <a:endParaRPr lang="en-US" sz="4000" dirty="0" smtClean="0">
              <a:solidFill>
                <a:srgbClr val="1993B9"/>
              </a:solidFill>
            </a:endParaRPr>
          </a:p>
          <a:p>
            <a:pPr>
              <a:spcBef>
                <a:spcPts val="0"/>
              </a:spcBef>
            </a:pPr>
            <a:endParaRPr lang="en-US" sz="4000" b="0" dirty="0" smtClean="0">
              <a:solidFill>
                <a:srgbClr val="BD4915"/>
              </a:solidFill>
            </a:endParaRPr>
          </a:p>
          <a:p>
            <a:pPr>
              <a:spcBef>
                <a:spcPts val="0"/>
              </a:spcBef>
            </a:pPr>
            <a:r>
              <a:rPr lang="en-US" sz="4000" b="0" dirty="0" smtClean="0">
                <a:solidFill>
                  <a:srgbClr val="BD4915"/>
                </a:solidFill>
              </a:rPr>
              <a:t>Email </a:t>
            </a:r>
            <a:r>
              <a:rPr lang="en-US" sz="4000" b="0" dirty="0">
                <a:solidFill>
                  <a:srgbClr val="BD4915"/>
                </a:solidFill>
              </a:rPr>
              <a:t>questions or comments to         </a:t>
            </a:r>
          </a:p>
          <a:p>
            <a:pPr>
              <a:spcBef>
                <a:spcPts val="0"/>
              </a:spcBef>
            </a:pPr>
            <a:r>
              <a:rPr lang="en-US" sz="4000" b="0" dirty="0">
                <a:solidFill>
                  <a:srgbClr val="BD4915"/>
                </a:solidFill>
              </a:rPr>
              <a:t>CDC Vaccines for Preteens and Teens:</a:t>
            </a:r>
          </a:p>
          <a:p>
            <a:r>
              <a:rPr lang="en-US" sz="4000" dirty="0" smtClean="0">
                <a:solidFill>
                  <a:srgbClr val="722B79"/>
                </a:solidFill>
              </a:rPr>
              <a:t>PreteenVaccines@cdc.gov</a:t>
            </a:r>
          </a:p>
          <a:p>
            <a:endParaRPr lang="en-US" sz="4000" b="0" dirty="0" smtClean="0">
              <a:solidFill>
                <a:srgbClr val="BD4915"/>
              </a:solidFill>
            </a:endParaRPr>
          </a:p>
          <a:p>
            <a:r>
              <a:rPr lang="en-US" sz="4000" b="0" dirty="0" smtClean="0">
                <a:solidFill>
                  <a:srgbClr val="BD4915"/>
                </a:solidFill>
              </a:rPr>
              <a:t>Jill can be reached at:</a:t>
            </a:r>
          </a:p>
          <a:p>
            <a:r>
              <a:rPr lang="en-US" sz="4000" dirty="0" smtClean="0">
                <a:solidFill>
                  <a:srgbClr val="72AF2F"/>
                </a:solidFill>
              </a:rPr>
              <a:t>JRoark@cdc.gov</a:t>
            </a:r>
            <a:endParaRPr lang="en-US" sz="4000" dirty="0">
              <a:solidFill>
                <a:srgbClr val="72AF2F"/>
              </a:solidFill>
            </a:endParaRPr>
          </a:p>
        </p:txBody>
      </p:sp>
      <p:sp>
        <p:nvSpPr>
          <p:cNvPr id="6" name="Title 1"/>
          <p:cNvSpPr txBox="1">
            <a:spLocks/>
          </p:cNvSpPr>
          <p:nvPr/>
        </p:nvSpPr>
        <p:spPr>
          <a:xfrm>
            <a:off x="0" y="-76200"/>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sz="4800" dirty="0" smtClean="0">
                <a:solidFill>
                  <a:srgbClr val="1993B9"/>
                </a:solidFill>
              </a:rPr>
              <a:t>HPV Vaccine is Cancer Prevention</a:t>
            </a:r>
            <a:endParaRPr lang="en-US" sz="7200" dirty="0"/>
          </a:p>
        </p:txBody>
      </p:sp>
    </p:spTree>
    <p:extLst>
      <p:ext uri="{BB962C8B-B14F-4D97-AF65-F5344CB8AC3E}">
        <p14:creationId xmlns:p14="http://schemas.microsoft.com/office/powerpoint/2010/main" val="166987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6611779"/>
            <a:ext cx="5410200" cy="246221"/>
          </a:xfrm>
          <a:prstGeom prst="rect">
            <a:avLst/>
          </a:prstGeom>
          <a:noFill/>
        </p:spPr>
        <p:txBody>
          <a:bodyPr wrap="square" rtlCol="0">
            <a:spAutoFit/>
          </a:bodyPr>
          <a:lstStyle/>
          <a:p>
            <a:pPr>
              <a:spcAft>
                <a:spcPts val="600"/>
              </a:spcAft>
            </a:pPr>
            <a:r>
              <a:rPr lang="en-US" sz="1000" dirty="0" smtClean="0">
                <a:solidFill>
                  <a:schemeClr val="accent1">
                    <a:lumMod val="50000"/>
                  </a:schemeClr>
                </a:solidFill>
              </a:rPr>
              <a:t>CDC, </a:t>
            </a:r>
            <a:r>
              <a:rPr lang="en-US" sz="1000" dirty="0">
                <a:solidFill>
                  <a:schemeClr val="accent1">
                    <a:lumMod val="50000"/>
                  </a:schemeClr>
                </a:solidFill>
              </a:rPr>
              <a:t>United States Cancer Statistics (USCS</a:t>
            </a:r>
            <a:r>
              <a:rPr lang="en-US" sz="1000" dirty="0" smtClean="0">
                <a:solidFill>
                  <a:schemeClr val="accent1">
                    <a:lumMod val="50000"/>
                  </a:schemeClr>
                </a:solidFill>
              </a:rPr>
              <a:t>), 2006-2010</a:t>
            </a:r>
            <a:endParaRPr lang="en-US" sz="1000" dirty="0">
              <a:solidFill>
                <a:schemeClr val="accent1">
                  <a:lumMod val="50000"/>
                </a:schemeClr>
              </a:solidFill>
            </a:endParaRPr>
          </a:p>
        </p:txBody>
      </p:sp>
      <p:grpSp>
        <p:nvGrpSpPr>
          <p:cNvPr id="31" name="Group 30"/>
          <p:cNvGrpSpPr/>
          <p:nvPr/>
        </p:nvGrpSpPr>
        <p:grpSpPr>
          <a:xfrm>
            <a:off x="152400" y="1236821"/>
            <a:ext cx="4547259" cy="4859179"/>
            <a:chOff x="571500" y="1676400"/>
            <a:chExt cx="4547259" cy="4859179"/>
          </a:xfrm>
        </p:grpSpPr>
        <p:sp>
          <p:nvSpPr>
            <p:cNvPr id="5" name="TextBox 4"/>
            <p:cNvSpPr txBox="1"/>
            <p:nvPr/>
          </p:nvSpPr>
          <p:spPr>
            <a:xfrm>
              <a:off x="1981200" y="5791200"/>
              <a:ext cx="2819400" cy="461665"/>
            </a:xfrm>
            <a:prstGeom prst="rect">
              <a:avLst/>
            </a:prstGeom>
            <a:noFill/>
          </p:spPr>
          <p:txBody>
            <a:bodyPr wrap="square" rtlCol="0">
              <a:spAutoFit/>
            </a:bodyPr>
            <a:lstStyle/>
            <a:p>
              <a:pPr algn="ctr"/>
              <a:r>
                <a:rPr lang="en-US" sz="2400" b="1" dirty="0" smtClean="0">
                  <a:solidFill>
                    <a:schemeClr val="accent1">
                      <a:lumMod val="50000"/>
                    </a:schemeClr>
                  </a:solidFill>
                </a:rPr>
                <a:t>Women (n = 17,600)</a:t>
              </a:r>
              <a:endParaRPr lang="en-US" sz="2400" b="1" dirty="0">
                <a:solidFill>
                  <a:schemeClr val="accent1">
                    <a:lumMod val="50000"/>
                  </a:schemeClr>
                </a:solidFill>
              </a:endParaRPr>
            </a:p>
          </p:txBody>
        </p:sp>
        <p:grpSp>
          <p:nvGrpSpPr>
            <p:cNvPr id="30" name="Group 29"/>
            <p:cNvGrpSpPr/>
            <p:nvPr/>
          </p:nvGrpSpPr>
          <p:grpSpPr>
            <a:xfrm>
              <a:off x="571500" y="1676400"/>
              <a:ext cx="4547259" cy="4859179"/>
              <a:chOff x="571500" y="1676400"/>
              <a:chExt cx="4547259" cy="4859179"/>
            </a:xfrm>
          </p:grpSpPr>
          <p:sp>
            <p:nvSpPr>
              <p:cNvPr id="13" name="TextBox 12"/>
              <p:cNvSpPr txBox="1"/>
              <p:nvPr/>
            </p:nvSpPr>
            <p:spPr>
              <a:xfrm>
                <a:off x="571500" y="3384470"/>
                <a:ext cx="1447800" cy="830997"/>
              </a:xfrm>
              <a:prstGeom prst="rect">
                <a:avLst/>
              </a:prstGeom>
              <a:noFill/>
            </p:spPr>
            <p:txBody>
              <a:bodyPr wrap="square" rtlCol="0">
                <a:spAutoFit/>
              </a:bodyPr>
              <a:lstStyle/>
              <a:p>
                <a:r>
                  <a:rPr lang="en-US" sz="1600" b="1" dirty="0" smtClean="0">
                    <a:solidFill>
                      <a:schemeClr val="accent1">
                        <a:lumMod val="25000"/>
                      </a:schemeClr>
                    </a:solidFill>
                  </a:rPr>
                  <a:t>Oropharynx</a:t>
                </a:r>
                <a:br>
                  <a:rPr lang="en-US" sz="1600" b="1" dirty="0" smtClean="0">
                    <a:solidFill>
                      <a:schemeClr val="accent1">
                        <a:lumMod val="25000"/>
                      </a:schemeClr>
                    </a:solidFill>
                  </a:rPr>
                </a:br>
                <a:r>
                  <a:rPr lang="en-US" sz="1600" b="1" dirty="0" smtClean="0">
                    <a:solidFill>
                      <a:schemeClr val="accent1">
                        <a:lumMod val="25000"/>
                      </a:schemeClr>
                    </a:solidFill>
                  </a:rPr>
                  <a:t>n=1,800</a:t>
                </a:r>
                <a:br>
                  <a:rPr lang="en-US" sz="1600" b="1" dirty="0" smtClean="0">
                    <a:solidFill>
                      <a:schemeClr val="accent1">
                        <a:lumMod val="25000"/>
                      </a:schemeClr>
                    </a:solidFill>
                  </a:rPr>
                </a:br>
                <a:r>
                  <a:rPr lang="en-US" sz="1600" b="1" dirty="0" smtClean="0">
                    <a:solidFill>
                      <a:schemeClr val="accent1">
                        <a:lumMod val="25000"/>
                      </a:schemeClr>
                    </a:solidFill>
                  </a:rPr>
                  <a:t>10%</a:t>
                </a:r>
                <a:endParaRPr lang="en-US" sz="1600" b="1" dirty="0">
                  <a:solidFill>
                    <a:schemeClr val="accent1">
                      <a:lumMod val="25000"/>
                    </a:schemeClr>
                  </a:solidFill>
                </a:endParaRPr>
              </a:p>
            </p:txBody>
          </p:sp>
          <p:graphicFrame>
            <p:nvGraphicFramePr>
              <p:cNvPr id="3" name="Chart 2"/>
              <p:cNvGraphicFramePr/>
              <p:nvPr>
                <p:extLst>
                  <p:ext uri="{D42A27DB-BD31-4B8C-83A1-F6EECF244321}">
                    <p14:modId xmlns:p14="http://schemas.microsoft.com/office/powerpoint/2010/main" val="3035582495"/>
                  </p:ext>
                </p:extLst>
              </p:nvPr>
            </p:nvGraphicFramePr>
            <p:xfrm>
              <a:off x="1510640" y="1676400"/>
              <a:ext cx="3608119" cy="485917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314700" y="2590802"/>
                <a:ext cx="1447800" cy="830997"/>
              </a:xfrm>
              <a:prstGeom prst="rect">
                <a:avLst/>
              </a:prstGeom>
              <a:noFill/>
            </p:spPr>
            <p:txBody>
              <a:bodyPr wrap="square" rtlCol="0">
                <a:spAutoFit/>
              </a:bodyPr>
              <a:lstStyle/>
              <a:p>
                <a:r>
                  <a:rPr lang="en-US" sz="1600" b="1" dirty="0" smtClean="0">
                    <a:solidFill>
                      <a:schemeClr val="accent1">
                        <a:lumMod val="25000"/>
                      </a:schemeClr>
                    </a:solidFill>
                  </a:rPr>
                  <a:t>Anus</a:t>
                </a:r>
                <a:br>
                  <a:rPr lang="en-US" sz="1600" b="1" dirty="0" smtClean="0">
                    <a:solidFill>
                      <a:schemeClr val="accent1">
                        <a:lumMod val="25000"/>
                      </a:schemeClr>
                    </a:solidFill>
                  </a:rPr>
                </a:br>
                <a:r>
                  <a:rPr lang="en-US" sz="1600" b="1" dirty="0" smtClean="0">
                    <a:solidFill>
                      <a:schemeClr val="accent1">
                        <a:lumMod val="25000"/>
                      </a:schemeClr>
                    </a:solidFill>
                  </a:rPr>
                  <a:t>n=2,600</a:t>
                </a:r>
                <a:br>
                  <a:rPr lang="en-US" sz="1600" b="1" dirty="0" smtClean="0">
                    <a:solidFill>
                      <a:schemeClr val="accent1">
                        <a:lumMod val="25000"/>
                      </a:schemeClr>
                    </a:solidFill>
                  </a:rPr>
                </a:br>
                <a:r>
                  <a:rPr lang="en-US" sz="1600" b="1" dirty="0" smtClean="0">
                    <a:solidFill>
                      <a:schemeClr val="accent1">
                        <a:lumMod val="25000"/>
                      </a:schemeClr>
                    </a:solidFill>
                  </a:rPr>
                  <a:t>15%</a:t>
                </a:r>
                <a:endParaRPr lang="en-US" sz="1600" b="1" dirty="0">
                  <a:solidFill>
                    <a:schemeClr val="accent1">
                      <a:lumMod val="25000"/>
                    </a:schemeClr>
                  </a:solidFill>
                </a:endParaRPr>
              </a:p>
            </p:txBody>
          </p:sp>
          <p:sp>
            <p:nvSpPr>
              <p:cNvPr id="9" name="TextBox 8"/>
              <p:cNvSpPr txBox="1"/>
              <p:nvPr/>
            </p:nvSpPr>
            <p:spPr>
              <a:xfrm>
                <a:off x="2857500" y="4350605"/>
                <a:ext cx="1447800" cy="830997"/>
              </a:xfrm>
              <a:prstGeom prst="rect">
                <a:avLst/>
              </a:prstGeom>
              <a:noFill/>
            </p:spPr>
            <p:txBody>
              <a:bodyPr wrap="square" rtlCol="0">
                <a:spAutoFit/>
              </a:bodyPr>
              <a:lstStyle/>
              <a:p>
                <a:r>
                  <a:rPr lang="en-US" sz="1600" b="1" dirty="0" smtClean="0">
                    <a:solidFill>
                      <a:schemeClr val="accent1">
                        <a:lumMod val="25000"/>
                      </a:schemeClr>
                    </a:solidFill>
                  </a:rPr>
                  <a:t>Cervix</a:t>
                </a:r>
                <a:br>
                  <a:rPr lang="en-US" sz="1600" b="1" dirty="0" smtClean="0">
                    <a:solidFill>
                      <a:schemeClr val="accent1">
                        <a:lumMod val="25000"/>
                      </a:schemeClr>
                    </a:solidFill>
                  </a:rPr>
                </a:br>
                <a:r>
                  <a:rPr lang="en-US" sz="1600" b="1" dirty="0" smtClean="0">
                    <a:solidFill>
                      <a:schemeClr val="accent1">
                        <a:lumMod val="25000"/>
                      </a:schemeClr>
                    </a:solidFill>
                  </a:rPr>
                  <a:t>n=10,400</a:t>
                </a:r>
                <a:br>
                  <a:rPr lang="en-US" sz="1600" b="1" dirty="0" smtClean="0">
                    <a:solidFill>
                      <a:schemeClr val="accent1">
                        <a:lumMod val="25000"/>
                      </a:schemeClr>
                    </a:solidFill>
                  </a:rPr>
                </a:br>
                <a:r>
                  <a:rPr lang="en-US" sz="1600" b="1" dirty="0" smtClean="0">
                    <a:solidFill>
                      <a:schemeClr val="accent1">
                        <a:lumMod val="25000"/>
                      </a:schemeClr>
                    </a:solidFill>
                  </a:rPr>
                  <a:t>59%</a:t>
                </a:r>
                <a:endParaRPr lang="en-US" sz="1600" b="1" dirty="0">
                  <a:solidFill>
                    <a:schemeClr val="accent1">
                      <a:lumMod val="25000"/>
                    </a:schemeClr>
                  </a:solidFill>
                </a:endParaRPr>
              </a:p>
            </p:txBody>
          </p:sp>
          <p:sp>
            <p:nvSpPr>
              <p:cNvPr id="14" name="TextBox 13"/>
              <p:cNvSpPr txBox="1"/>
              <p:nvPr/>
            </p:nvSpPr>
            <p:spPr>
              <a:xfrm>
                <a:off x="1562100" y="2362202"/>
                <a:ext cx="1447800" cy="830997"/>
              </a:xfrm>
              <a:prstGeom prst="rect">
                <a:avLst/>
              </a:prstGeom>
              <a:noFill/>
            </p:spPr>
            <p:txBody>
              <a:bodyPr wrap="square" rtlCol="0">
                <a:spAutoFit/>
              </a:bodyPr>
              <a:lstStyle/>
              <a:p>
                <a:r>
                  <a:rPr lang="en-US" sz="1600" b="1" dirty="0" smtClean="0">
                    <a:solidFill>
                      <a:schemeClr val="accent1">
                        <a:lumMod val="25000"/>
                      </a:schemeClr>
                    </a:solidFill>
                  </a:rPr>
                  <a:t>Vagina</a:t>
                </a:r>
                <a:br>
                  <a:rPr lang="en-US" sz="1600" b="1" dirty="0" smtClean="0">
                    <a:solidFill>
                      <a:schemeClr val="accent1">
                        <a:lumMod val="25000"/>
                      </a:schemeClr>
                    </a:solidFill>
                  </a:rPr>
                </a:br>
                <a:r>
                  <a:rPr lang="en-US" sz="1600" b="1" dirty="0" smtClean="0">
                    <a:solidFill>
                      <a:schemeClr val="accent1">
                        <a:lumMod val="25000"/>
                      </a:schemeClr>
                    </a:solidFill>
                  </a:rPr>
                  <a:t>n=600</a:t>
                </a:r>
                <a:br>
                  <a:rPr lang="en-US" sz="1600" b="1" dirty="0" smtClean="0">
                    <a:solidFill>
                      <a:schemeClr val="accent1">
                        <a:lumMod val="25000"/>
                      </a:schemeClr>
                    </a:solidFill>
                  </a:rPr>
                </a:br>
                <a:r>
                  <a:rPr lang="en-US" sz="1600" b="1" dirty="0" smtClean="0">
                    <a:solidFill>
                      <a:schemeClr val="accent1">
                        <a:lumMod val="25000"/>
                      </a:schemeClr>
                    </a:solidFill>
                  </a:rPr>
                  <a:t>3%</a:t>
                </a:r>
                <a:endParaRPr lang="en-US" sz="1600" b="1" dirty="0">
                  <a:solidFill>
                    <a:schemeClr val="accent1">
                      <a:lumMod val="25000"/>
                    </a:schemeClr>
                  </a:solidFill>
                </a:endParaRPr>
              </a:p>
            </p:txBody>
          </p:sp>
          <p:sp>
            <p:nvSpPr>
              <p:cNvPr id="23" name="TextBox 22"/>
              <p:cNvSpPr txBox="1"/>
              <p:nvPr/>
            </p:nvSpPr>
            <p:spPr>
              <a:xfrm>
                <a:off x="2400300" y="2588361"/>
                <a:ext cx="1447800" cy="830997"/>
              </a:xfrm>
              <a:prstGeom prst="rect">
                <a:avLst/>
              </a:prstGeom>
              <a:noFill/>
            </p:spPr>
            <p:txBody>
              <a:bodyPr wrap="square" rtlCol="0">
                <a:spAutoFit/>
              </a:bodyPr>
              <a:lstStyle/>
              <a:p>
                <a:r>
                  <a:rPr lang="en-US" sz="1600" b="1" dirty="0" smtClean="0">
                    <a:solidFill>
                      <a:schemeClr val="accent1">
                        <a:lumMod val="25000"/>
                      </a:schemeClr>
                    </a:solidFill>
                  </a:rPr>
                  <a:t> Vulva</a:t>
                </a:r>
                <a:br>
                  <a:rPr lang="en-US" sz="1600" b="1" dirty="0" smtClean="0">
                    <a:solidFill>
                      <a:schemeClr val="accent1">
                        <a:lumMod val="25000"/>
                      </a:schemeClr>
                    </a:solidFill>
                  </a:rPr>
                </a:br>
                <a:r>
                  <a:rPr lang="en-US" sz="1600" b="1" dirty="0" smtClean="0">
                    <a:solidFill>
                      <a:schemeClr val="accent1">
                        <a:lumMod val="25000"/>
                      </a:schemeClr>
                    </a:solidFill>
                  </a:rPr>
                  <a:t> n=2,200</a:t>
                </a:r>
                <a:br>
                  <a:rPr lang="en-US" sz="1600" b="1" dirty="0" smtClean="0">
                    <a:solidFill>
                      <a:schemeClr val="accent1">
                        <a:lumMod val="25000"/>
                      </a:schemeClr>
                    </a:solidFill>
                  </a:rPr>
                </a:br>
                <a:r>
                  <a:rPr lang="en-US" sz="1600" b="1" dirty="0" smtClean="0">
                    <a:solidFill>
                      <a:schemeClr val="accent1">
                        <a:lumMod val="25000"/>
                      </a:schemeClr>
                    </a:solidFill>
                  </a:rPr>
                  <a:t> 13%</a:t>
                </a:r>
                <a:endParaRPr lang="en-US" sz="1600" b="1" dirty="0">
                  <a:solidFill>
                    <a:schemeClr val="accent1">
                      <a:lumMod val="25000"/>
                    </a:schemeClr>
                  </a:solidFill>
                </a:endParaRPr>
              </a:p>
            </p:txBody>
          </p:sp>
        </p:grpSp>
      </p:grpSp>
      <p:grpSp>
        <p:nvGrpSpPr>
          <p:cNvPr id="32" name="Group 31"/>
          <p:cNvGrpSpPr/>
          <p:nvPr/>
        </p:nvGrpSpPr>
        <p:grpSpPr>
          <a:xfrm>
            <a:off x="5105400" y="1295400"/>
            <a:ext cx="3581400" cy="4533275"/>
            <a:chOff x="5029200" y="1752600"/>
            <a:chExt cx="3581400" cy="4533275"/>
          </a:xfrm>
        </p:grpSpPr>
        <p:grpSp>
          <p:nvGrpSpPr>
            <p:cNvPr id="28" name="Group 27"/>
            <p:cNvGrpSpPr/>
            <p:nvPr/>
          </p:nvGrpSpPr>
          <p:grpSpPr>
            <a:xfrm>
              <a:off x="5029200" y="2014061"/>
              <a:ext cx="3581400" cy="4271814"/>
              <a:chOff x="5181600" y="1905000"/>
              <a:chExt cx="3429000" cy="4134013"/>
            </a:xfrm>
          </p:grpSpPr>
          <p:graphicFrame>
            <p:nvGraphicFramePr>
              <p:cNvPr id="4" name="Chart 3"/>
              <p:cNvGraphicFramePr/>
              <p:nvPr>
                <p:extLst>
                  <p:ext uri="{D42A27DB-BD31-4B8C-83A1-F6EECF244321}">
                    <p14:modId xmlns:p14="http://schemas.microsoft.com/office/powerpoint/2010/main" val="237101009"/>
                  </p:ext>
                </p:extLst>
              </p:nvPr>
            </p:nvGraphicFramePr>
            <p:xfrm>
              <a:off x="5181600" y="1905000"/>
              <a:ext cx="34290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5546387" y="5577348"/>
                <a:ext cx="2819400" cy="461665"/>
              </a:xfrm>
              <a:prstGeom prst="rect">
                <a:avLst/>
              </a:prstGeom>
              <a:noFill/>
            </p:spPr>
            <p:txBody>
              <a:bodyPr wrap="square" rtlCol="0">
                <a:spAutoFit/>
              </a:bodyPr>
              <a:lstStyle/>
              <a:p>
                <a:pPr algn="ctr"/>
                <a:r>
                  <a:rPr lang="en-US" sz="2400" b="1" dirty="0">
                    <a:solidFill>
                      <a:schemeClr val="accent1">
                        <a:lumMod val="50000"/>
                      </a:schemeClr>
                    </a:solidFill>
                  </a:rPr>
                  <a:t>M</a:t>
                </a:r>
                <a:r>
                  <a:rPr lang="en-US" sz="2400" b="1" dirty="0" smtClean="0">
                    <a:solidFill>
                      <a:schemeClr val="accent1">
                        <a:lumMod val="50000"/>
                      </a:schemeClr>
                    </a:solidFill>
                  </a:rPr>
                  <a:t>en (n = 9,300)</a:t>
                </a:r>
                <a:endParaRPr lang="en-US" sz="2400" b="1" dirty="0">
                  <a:solidFill>
                    <a:schemeClr val="accent1">
                      <a:lumMod val="50000"/>
                    </a:schemeClr>
                  </a:solidFill>
                </a:endParaRPr>
              </a:p>
            </p:txBody>
          </p:sp>
          <p:sp>
            <p:nvSpPr>
              <p:cNvPr id="10" name="TextBox 9"/>
              <p:cNvSpPr txBox="1"/>
              <p:nvPr/>
            </p:nvSpPr>
            <p:spPr>
              <a:xfrm>
                <a:off x="6934200" y="2598003"/>
                <a:ext cx="1447800" cy="830997"/>
              </a:xfrm>
              <a:prstGeom prst="rect">
                <a:avLst/>
              </a:prstGeom>
              <a:noFill/>
            </p:spPr>
            <p:txBody>
              <a:bodyPr wrap="square" rtlCol="0">
                <a:spAutoFit/>
              </a:bodyPr>
              <a:lstStyle>
                <a:defPPr>
                  <a:defRPr lang="en-US"/>
                </a:defPPr>
                <a:lvl1pPr>
                  <a:defRPr sz="1600" b="1">
                    <a:solidFill>
                      <a:schemeClr val="accent1">
                        <a:lumMod val="25000"/>
                      </a:schemeClr>
                    </a:solidFill>
                  </a:defRPr>
                </a:lvl1pPr>
              </a:lstStyle>
              <a:p>
                <a:r>
                  <a:rPr lang="en-US" dirty="0"/>
                  <a:t>Anus</a:t>
                </a:r>
                <a:br>
                  <a:rPr lang="en-US" dirty="0"/>
                </a:br>
                <a:r>
                  <a:rPr lang="en-US" dirty="0"/>
                  <a:t>n=1,400</a:t>
                </a:r>
                <a:br>
                  <a:rPr lang="en-US" dirty="0"/>
                </a:br>
                <a:r>
                  <a:rPr lang="en-US" dirty="0"/>
                  <a:t>15%</a:t>
                </a:r>
              </a:p>
            </p:txBody>
          </p:sp>
          <p:sp>
            <p:nvSpPr>
              <p:cNvPr id="11" name="TextBox 10"/>
              <p:cNvSpPr txBox="1"/>
              <p:nvPr/>
            </p:nvSpPr>
            <p:spPr>
              <a:xfrm>
                <a:off x="6400800" y="4191000"/>
                <a:ext cx="1447800" cy="830997"/>
              </a:xfrm>
              <a:prstGeom prst="rect">
                <a:avLst/>
              </a:prstGeom>
              <a:noFill/>
            </p:spPr>
            <p:txBody>
              <a:bodyPr wrap="square" rtlCol="0">
                <a:spAutoFit/>
              </a:bodyPr>
              <a:lstStyle>
                <a:defPPr>
                  <a:defRPr lang="en-US"/>
                </a:defPPr>
                <a:lvl1pPr>
                  <a:defRPr sz="1600" b="1">
                    <a:solidFill>
                      <a:schemeClr val="accent1">
                        <a:lumMod val="25000"/>
                      </a:schemeClr>
                    </a:solidFill>
                  </a:defRPr>
                </a:lvl1pPr>
              </a:lstStyle>
              <a:p>
                <a:r>
                  <a:rPr lang="en-US" dirty="0"/>
                  <a:t>Oropharynx</a:t>
                </a:r>
                <a:br>
                  <a:rPr lang="en-US" dirty="0"/>
                </a:br>
                <a:r>
                  <a:rPr lang="en-US" dirty="0"/>
                  <a:t>n=7,200</a:t>
                </a:r>
                <a:br>
                  <a:rPr lang="en-US" dirty="0"/>
                </a:br>
                <a:r>
                  <a:rPr lang="en-US" dirty="0"/>
                  <a:t>77%</a:t>
                </a:r>
              </a:p>
            </p:txBody>
          </p:sp>
        </p:grpSp>
        <p:sp>
          <p:nvSpPr>
            <p:cNvPr id="29" name="TextBox 28"/>
            <p:cNvSpPr txBox="1"/>
            <p:nvPr/>
          </p:nvSpPr>
          <p:spPr>
            <a:xfrm>
              <a:off x="6172200" y="1752600"/>
              <a:ext cx="1447800" cy="830997"/>
            </a:xfrm>
            <a:prstGeom prst="rect">
              <a:avLst/>
            </a:prstGeom>
            <a:noFill/>
          </p:spPr>
          <p:txBody>
            <a:bodyPr wrap="square" rtlCol="0">
              <a:spAutoFit/>
            </a:bodyPr>
            <a:lstStyle>
              <a:defPPr>
                <a:defRPr lang="en-US"/>
              </a:defPPr>
              <a:lvl1pPr>
                <a:defRPr sz="1600" b="1">
                  <a:solidFill>
                    <a:schemeClr val="accent1">
                      <a:lumMod val="25000"/>
                    </a:schemeClr>
                  </a:solidFill>
                </a:defRPr>
              </a:lvl1pPr>
            </a:lstStyle>
            <a:p>
              <a:r>
                <a:rPr lang="en-US" dirty="0"/>
                <a:t>Penis</a:t>
              </a:r>
              <a:br>
                <a:rPr lang="en-US" dirty="0"/>
              </a:br>
              <a:r>
                <a:rPr lang="en-US" dirty="0"/>
                <a:t>n=700</a:t>
              </a:r>
              <a:br>
                <a:rPr lang="en-US" dirty="0"/>
              </a:br>
              <a:r>
                <a:rPr lang="en-US" dirty="0"/>
                <a:t>8%</a:t>
              </a:r>
            </a:p>
          </p:txBody>
        </p:sp>
      </p:grpSp>
      <p:sp>
        <p:nvSpPr>
          <p:cNvPr id="15" name="Title 14"/>
          <p:cNvSpPr>
            <a:spLocks noGrp="1"/>
          </p:cNvSpPr>
          <p:nvPr>
            <p:ph type="title"/>
          </p:nvPr>
        </p:nvSpPr>
        <p:spPr/>
        <p:txBody>
          <a:bodyPr/>
          <a:lstStyle/>
          <a:p>
            <a:r>
              <a:rPr lang="en-US" dirty="0" smtClean="0"/>
              <a:t>Cancers caused by HPV</a:t>
            </a:r>
            <a:endParaRPr lang="en-US" dirty="0"/>
          </a:p>
        </p:txBody>
      </p:sp>
    </p:spTree>
    <p:extLst>
      <p:ext uri="{BB962C8B-B14F-4D97-AF65-F5344CB8AC3E}">
        <p14:creationId xmlns:p14="http://schemas.microsoft.com/office/powerpoint/2010/main" val="877768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Many Cancers Are Linked with HPV Each Year?</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600" y="1550670"/>
            <a:ext cx="6400800" cy="4640580"/>
          </a:xfrm>
          <a:prstGeom prst="rect">
            <a:avLst/>
          </a:prstGeom>
        </p:spPr>
      </p:pic>
    </p:spTree>
    <p:extLst>
      <p:ext uri="{BB962C8B-B14F-4D97-AF65-F5344CB8AC3E}">
        <p14:creationId xmlns:p14="http://schemas.microsoft.com/office/powerpoint/2010/main" val="2615070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Autofit/>
          </a:bodyPr>
          <a:lstStyle/>
          <a:p>
            <a:r>
              <a:rPr lang="en-US" sz="3600" dirty="0"/>
              <a:t>Annual Report to the Nation on the Status of Cancer: </a:t>
            </a:r>
            <a:r>
              <a:rPr lang="en-US" sz="3600" dirty="0" smtClean="0"/>
              <a:t>HPV-Associated </a:t>
            </a:r>
            <a:r>
              <a:rPr lang="en-US" sz="3600" dirty="0"/>
              <a:t>C</a:t>
            </a:r>
            <a:r>
              <a:rPr lang="en-US" sz="3600" dirty="0" smtClean="0"/>
              <a:t>ancers</a:t>
            </a:r>
            <a:endParaRPr lang="en-US" sz="3600" dirty="0"/>
          </a:p>
        </p:txBody>
      </p:sp>
      <p:sp>
        <p:nvSpPr>
          <p:cNvPr id="23555" name="Content Placeholder 2"/>
          <p:cNvSpPr>
            <a:spLocks noGrp="1"/>
          </p:cNvSpPr>
          <p:nvPr>
            <p:ph idx="1"/>
          </p:nvPr>
        </p:nvSpPr>
        <p:spPr/>
        <p:txBody>
          <a:bodyPr>
            <a:normAutofit lnSpcReduction="10000"/>
          </a:bodyPr>
          <a:lstStyle/>
          <a:p>
            <a:r>
              <a:rPr lang="en-US" sz="2800" dirty="0" smtClean="0"/>
              <a:t>From 2000 </a:t>
            </a:r>
            <a:r>
              <a:rPr lang="en-US" sz="2800" dirty="0"/>
              <a:t>to 2009, oral cancer rates </a:t>
            </a:r>
            <a:r>
              <a:rPr lang="en-US" sz="2800" dirty="0" smtClean="0"/>
              <a:t>increased </a:t>
            </a:r>
          </a:p>
          <a:p>
            <a:pPr lvl="1"/>
            <a:r>
              <a:rPr lang="en-US" sz="2400" b="0" dirty="0" smtClean="0"/>
              <a:t>4.9% for </a:t>
            </a:r>
            <a:r>
              <a:rPr lang="en-US" sz="2400" b="0" dirty="0"/>
              <a:t>Native American </a:t>
            </a:r>
            <a:r>
              <a:rPr lang="en-US" sz="2400" b="0" dirty="0" smtClean="0"/>
              <a:t>men</a:t>
            </a:r>
          </a:p>
          <a:p>
            <a:pPr lvl="1"/>
            <a:r>
              <a:rPr lang="en-US" sz="2400" b="0" dirty="0" smtClean="0"/>
              <a:t>3.9% for </a:t>
            </a:r>
            <a:r>
              <a:rPr lang="en-US" sz="2400" b="0" dirty="0"/>
              <a:t>white </a:t>
            </a:r>
            <a:r>
              <a:rPr lang="en-US" sz="2400" b="0" dirty="0" smtClean="0"/>
              <a:t>men</a:t>
            </a:r>
          </a:p>
          <a:p>
            <a:pPr lvl="1"/>
            <a:r>
              <a:rPr lang="en-US" sz="2400" b="0" dirty="0" smtClean="0"/>
              <a:t>1.7% for </a:t>
            </a:r>
            <a:r>
              <a:rPr lang="en-US" sz="2400" b="0" dirty="0"/>
              <a:t>white </a:t>
            </a:r>
            <a:r>
              <a:rPr lang="en-US" sz="2400" b="0" dirty="0" smtClean="0"/>
              <a:t>women</a:t>
            </a:r>
          </a:p>
          <a:p>
            <a:pPr lvl="1"/>
            <a:r>
              <a:rPr lang="en-US" sz="2400" b="0" dirty="0" smtClean="0"/>
              <a:t>1% for </a:t>
            </a:r>
            <a:r>
              <a:rPr lang="en-US" sz="2400" b="0" dirty="0"/>
              <a:t>Asian </a:t>
            </a:r>
            <a:r>
              <a:rPr lang="en-US" sz="2400" b="0" dirty="0" smtClean="0"/>
              <a:t>men</a:t>
            </a:r>
          </a:p>
          <a:p>
            <a:r>
              <a:rPr lang="en-US" sz="2800" dirty="0" smtClean="0"/>
              <a:t>Anal cancer rates doubled from 1975 to 2009</a:t>
            </a:r>
          </a:p>
          <a:p>
            <a:r>
              <a:rPr lang="en-US" sz="2800" dirty="0" smtClean="0"/>
              <a:t>Vulvar </a:t>
            </a:r>
            <a:r>
              <a:rPr lang="en-US" sz="2800" dirty="0"/>
              <a:t>cancer rates rose </a:t>
            </a:r>
            <a:r>
              <a:rPr lang="en-US" sz="2800" dirty="0" smtClean="0"/>
              <a:t>for </a:t>
            </a:r>
            <a:r>
              <a:rPr lang="en-US" sz="2800" dirty="0"/>
              <a:t>white and African-American </a:t>
            </a:r>
            <a:r>
              <a:rPr lang="en-US" sz="2800" dirty="0" smtClean="0"/>
              <a:t>women </a:t>
            </a:r>
          </a:p>
          <a:p>
            <a:r>
              <a:rPr lang="en-US" sz="2800" dirty="0"/>
              <a:t>P</a:t>
            </a:r>
            <a:r>
              <a:rPr lang="en-US" sz="2800" dirty="0" smtClean="0"/>
              <a:t>enile </a:t>
            </a:r>
            <a:r>
              <a:rPr lang="en-US" sz="2800" dirty="0"/>
              <a:t>cancer rates increased among Asian </a:t>
            </a:r>
            <a:r>
              <a:rPr lang="en-US" sz="2800" dirty="0" smtClean="0"/>
              <a:t>men </a:t>
            </a:r>
            <a:endParaRPr lang="en-US" sz="2200" dirty="0" smtClean="0"/>
          </a:p>
        </p:txBody>
      </p:sp>
      <p:sp>
        <p:nvSpPr>
          <p:cNvPr id="4" name="TextBox 3"/>
          <p:cNvSpPr txBox="1"/>
          <p:nvPr/>
        </p:nvSpPr>
        <p:spPr>
          <a:xfrm>
            <a:off x="152400" y="6477000"/>
            <a:ext cx="3352800" cy="261610"/>
          </a:xfrm>
          <a:prstGeom prst="rect">
            <a:avLst/>
          </a:prstGeom>
          <a:noFill/>
        </p:spPr>
        <p:txBody>
          <a:bodyPr wrap="square" rtlCol="0">
            <a:spAutoFit/>
          </a:bodyPr>
          <a:lstStyle/>
          <a:p>
            <a:pPr lvl="0"/>
            <a:r>
              <a:rPr lang="en-GB" sz="1100" dirty="0">
                <a:solidFill>
                  <a:schemeClr val="accent1">
                    <a:lumMod val="50000"/>
                  </a:schemeClr>
                </a:solidFill>
              </a:rPr>
              <a:t>Jemal A et al. J Natl Cancer Inst </a:t>
            </a:r>
            <a:r>
              <a:rPr lang="en-GB" sz="1100" dirty="0" smtClean="0">
                <a:solidFill>
                  <a:schemeClr val="accent1">
                    <a:lumMod val="50000"/>
                  </a:schemeClr>
                </a:solidFill>
              </a:rPr>
              <a:t>2013;105:175-201</a:t>
            </a:r>
            <a:endParaRPr lang="en-GB" sz="1100" dirty="0">
              <a:solidFill>
                <a:schemeClr val="accent1">
                  <a:lumMod val="50000"/>
                </a:schemeClr>
              </a:solidFill>
            </a:endParaRPr>
          </a:p>
        </p:txBody>
      </p:sp>
    </p:spTree>
    <p:extLst>
      <p:ext uri="{BB962C8B-B14F-4D97-AF65-F5344CB8AC3E}">
        <p14:creationId xmlns:p14="http://schemas.microsoft.com/office/powerpoint/2010/main" val="187186306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mtClean="0"/>
              <a:t>Cervical Cancer</a:t>
            </a:r>
            <a:endParaRPr lang="en-US" sz="4000" b="1"/>
          </a:p>
        </p:txBody>
      </p:sp>
      <p:sp>
        <p:nvSpPr>
          <p:cNvPr id="3" name="Content Placeholder 2"/>
          <p:cNvSpPr>
            <a:spLocks noGrp="1"/>
          </p:cNvSpPr>
          <p:nvPr>
            <p:ph idx="1"/>
          </p:nvPr>
        </p:nvSpPr>
        <p:spPr>
          <a:xfrm>
            <a:off x="457200" y="1524000"/>
            <a:ext cx="8229600" cy="4724400"/>
          </a:xfrm>
        </p:spPr>
        <p:txBody>
          <a:bodyPr>
            <a:normAutofit fontScale="85000" lnSpcReduction="20000"/>
          </a:bodyPr>
          <a:lstStyle/>
          <a:p>
            <a:pPr>
              <a:lnSpc>
                <a:spcPct val="120000"/>
              </a:lnSpc>
            </a:pPr>
            <a:r>
              <a:rPr lang="en-US" sz="3600"/>
              <a:t>Cervical cancer is the most common HPV-associated cancer among </a:t>
            </a:r>
            <a:r>
              <a:rPr lang="en-US" sz="3600" smtClean="0"/>
              <a:t>women</a:t>
            </a:r>
          </a:p>
          <a:p>
            <a:pPr lvl="1">
              <a:lnSpc>
                <a:spcPct val="120000"/>
              </a:lnSpc>
            </a:pPr>
            <a:r>
              <a:rPr lang="en-US" b="0" smtClean="0"/>
              <a:t>500,000+ new cases and 275,000 attributable deaths world-wide in 2008</a:t>
            </a:r>
          </a:p>
          <a:p>
            <a:pPr lvl="1">
              <a:lnSpc>
                <a:spcPct val="120000"/>
              </a:lnSpc>
            </a:pPr>
            <a:r>
              <a:rPr lang="en-US" b="0" smtClean="0"/>
              <a:t>11,000+ new cases and 4,000 attributable deaths in 2011 in the U.S.</a:t>
            </a:r>
          </a:p>
          <a:p>
            <a:pPr marL="342900" lvl="1" indent="-342900">
              <a:lnSpc>
                <a:spcPct val="120000"/>
              </a:lnSpc>
              <a:buSzPct val="110000"/>
            </a:pPr>
            <a:r>
              <a:rPr lang="en-US" sz="3600" smtClean="0"/>
              <a:t>37% </a:t>
            </a:r>
            <a:r>
              <a:rPr lang="en-US" sz="3600"/>
              <a:t>cervical cancers occur in women who are </a:t>
            </a:r>
            <a:r>
              <a:rPr lang="en-US" sz="3600" smtClean="0"/>
              <a:t>between </a:t>
            </a:r>
            <a:r>
              <a:rPr lang="en-US" sz="3600"/>
              <a:t>the ages of </a:t>
            </a:r>
            <a:r>
              <a:rPr lang="en-US" sz="3600" smtClean="0"/>
              <a:t>20 </a:t>
            </a:r>
            <a:r>
              <a:rPr lang="en-US" sz="3600"/>
              <a:t>and </a:t>
            </a:r>
            <a:r>
              <a:rPr lang="en-US" sz="3600" smtClean="0"/>
              <a:t>44</a:t>
            </a:r>
            <a:endParaRPr lang="en-US" sz="2800"/>
          </a:p>
          <a:p>
            <a:pPr lvl="1">
              <a:lnSpc>
                <a:spcPct val="120000"/>
              </a:lnSpc>
            </a:pPr>
            <a:r>
              <a:rPr lang="en-US" b="0" smtClean="0"/>
              <a:t>13% (or  nearly 1 in 8) between 20 and 34 </a:t>
            </a:r>
          </a:p>
          <a:p>
            <a:pPr lvl="1">
              <a:lnSpc>
                <a:spcPct val="120000"/>
              </a:lnSpc>
            </a:pPr>
            <a:r>
              <a:rPr lang="en-US" b="0" smtClean="0"/>
              <a:t>24% ( or nearly 1 in 4) between 35 and 44 </a:t>
            </a:r>
          </a:p>
        </p:txBody>
      </p:sp>
      <p:sp>
        <p:nvSpPr>
          <p:cNvPr id="4" name="TextBox 3"/>
          <p:cNvSpPr txBox="1"/>
          <p:nvPr/>
        </p:nvSpPr>
        <p:spPr>
          <a:xfrm>
            <a:off x="0" y="6396335"/>
            <a:ext cx="6477000" cy="430887"/>
          </a:xfrm>
          <a:prstGeom prst="rect">
            <a:avLst/>
          </a:prstGeom>
          <a:noFill/>
        </p:spPr>
        <p:txBody>
          <a:bodyPr wrap="square" rtlCol="0">
            <a:spAutoFit/>
          </a:bodyPr>
          <a:lstStyle/>
          <a:p>
            <a:r>
              <a:rPr lang="en-US" sz="1050" dirty="0" smtClean="0">
                <a:solidFill>
                  <a:schemeClr val="accent1">
                    <a:lumMod val="50000"/>
                  </a:schemeClr>
                </a:solidFill>
              </a:rPr>
              <a:t>CDC. HPV–associated cancers—US, </a:t>
            </a:r>
            <a:r>
              <a:rPr lang="en-US" sz="1050" dirty="0">
                <a:solidFill>
                  <a:schemeClr val="accent1">
                    <a:lumMod val="50000"/>
                  </a:schemeClr>
                </a:solidFill>
              </a:rPr>
              <a:t>2004–2008. MMWR 2012;61(15):258–261.</a:t>
            </a:r>
          </a:p>
          <a:p>
            <a:r>
              <a:rPr lang="en-US" sz="1050" dirty="0" smtClean="0">
                <a:solidFill>
                  <a:schemeClr val="accent1">
                    <a:lumMod val="50000"/>
                  </a:schemeClr>
                </a:solidFill>
              </a:rPr>
              <a:t>Cervical Cancer Counts by Age. US Cancer Statistics data from 2010, CDC.gov.</a:t>
            </a:r>
            <a:endParaRPr lang="en-US" sz="1050" dirty="0">
              <a:solidFill>
                <a:schemeClr val="accent1">
                  <a:lumMod val="50000"/>
                </a:schemeClr>
              </a:solidFill>
            </a:endParaRPr>
          </a:p>
        </p:txBody>
      </p:sp>
    </p:spTree>
    <p:extLst>
      <p:ext uri="{BB962C8B-B14F-4D97-AF65-F5344CB8AC3E}">
        <p14:creationId xmlns:p14="http://schemas.microsoft.com/office/powerpoint/2010/main" val="3733233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idx="4294967295"/>
          </p:nvPr>
        </p:nvSpPr>
        <p:spPr>
          <a:xfrm>
            <a:off x="0" y="0"/>
            <a:ext cx="9144000" cy="1481138"/>
          </a:xfrm>
        </p:spPr>
        <p:txBody>
          <a:bodyPr vert="horz" lIns="91440" tIns="45720" rIns="91440" bIns="45720" rtlCol="0" anchor="ctr">
            <a:normAutofit/>
          </a:bodyPr>
          <a:lstStyle/>
          <a:p>
            <a:r>
              <a:rPr lang="en-US" sz="3600" dirty="0"/>
              <a:t>HPV-Associated Cervical Cancer Rates by </a:t>
            </a:r>
            <a:r>
              <a:rPr lang="en-US" sz="3600" dirty="0" smtClean="0"/>
              <a:t>        Race </a:t>
            </a:r>
            <a:r>
              <a:rPr lang="en-US" sz="3600" dirty="0"/>
              <a:t>and Ethnicity, United States, 2004–2008</a:t>
            </a:r>
          </a:p>
        </p:txBody>
      </p:sp>
      <p:sp>
        <p:nvSpPr>
          <p:cNvPr id="6" name="TextBox 2"/>
          <p:cNvSpPr txBox="1">
            <a:spLocks noChangeArrowheads="1"/>
          </p:cNvSpPr>
          <p:nvPr/>
        </p:nvSpPr>
        <p:spPr bwMode="auto">
          <a:xfrm>
            <a:off x="0" y="6596390"/>
            <a:ext cx="59089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1000" dirty="0" smtClean="0">
                <a:solidFill>
                  <a:schemeClr val="accent1">
                    <a:lumMod val="50000"/>
                  </a:schemeClr>
                </a:solidFill>
                <a:latin typeface="+mn-lt"/>
              </a:rPr>
              <a:t>Watson et al. Human papillomavirus-associated cancers—United States, 2004-2008. </a:t>
            </a:r>
            <a:r>
              <a:rPr lang="en-GB" sz="1000" i="1" dirty="0" smtClean="0">
                <a:solidFill>
                  <a:schemeClr val="accent1">
                    <a:lumMod val="50000"/>
                  </a:schemeClr>
                </a:solidFill>
                <a:latin typeface="+mn-lt"/>
              </a:rPr>
              <a:t>MMWR </a:t>
            </a:r>
            <a:r>
              <a:rPr lang="en-GB" sz="1000" dirty="0" smtClean="0">
                <a:solidFill>
                  <a:schemeClr val="accent1">
                    <a:lumMod val="50000"/>
                  </a:schemeClr>
                </a:solidFill>
                <a:latin typeface="+mn-lt"/>
              </a:rPr>
              <a:t>2012;61:258-261.</a:t>
            </a:r>
            <a:endParaRPr lang="en-GB" sz="1000" dirty="0">
              <a:solidFill>
                <a:schemeClr val="accent1">
                  <a:lumMod val="50000"/>
                </a:schemeClr>
              </a:solidFill>
              <a:latin typeface="+mn-lt"/>
            </a:endParaRPr>
          </a:p>
        </p:txBody>
      </p:sp>
      <p:pic>
        <p:nvPicPr>
          <p:cNvPr id="5" name="Picture 4" descr="This chart shows rates of HPV-associated cervical cancer by race and Hispanic ethnicity.&#10;&#10;In the United States from 2004 to 2008, the rate of cervical cancer per 100,000  females was 7.4 for white women, 9.9 for black women, 6.5 for American Indian/Alaska Native women, and 7.1 for Asian/Pacific Islander women. By Hispanic ethnicity, which includes women of all races, the rate for non-Hispanic women was 7.4 and the rate for Hispanic women was 11.3. &#10;&#10;Rates are age-adjusted to the 2000 U.S. Standard population.&#10;&#10;Data from population-based cancer registries participating in the CDC-supported  National Program of Cancer Registries and/or the National Cancer Institute-supported Surveillance, Epidemiology and End Results Program, meeting criteria for high data quality, and covering 100% of the population. Published in: Watson et al. Human papillomavirus-associated cancers—United States, 2004–2008. MMWR 2012; issue 61, pages 258–261.&#10;" title="HPV-associated cervical cancer rates by race and ethnicity, United States, 2004-2008."/>
          <p:cNvPicPr/>
          <p:nvPr/>
        </p:nvPicPr>
        <p:blipFill rotWithShape="1">
          <a:blip r:embed="rId3" cstate="email">
            <a:extLst>
              <a:ext uri="{28A0092B-C50C-407E-A947-70E740481C1C}">
                <a14:useLocalDpi xmlns:a14="http://schemas.microsoft.com/office/drawing/2010/main"/>
              </a:ext>
            </a:extLst>
          </a:blip>
          <a:srcRect/>
          <a:stretch/>
        </p:blipFill>
        <p:spPr>
          <a:xfrm>
            <a:off x="0" y="1383632"/>
            <a:ext cx="8610600" cy="4407568"/>
          </a:xfrm>
          <a:prstGeom prst="rect">
            <a:avLst/>
          </a:prstGeom>
        </p:spPr>
      </p:pic>
    </p:spTree>
    <p:extLst>
      <p:ext uri="{BB962C8B-B14F-4D97-AF65-F5344CB8AC3E}">
        <p14:creationId xmlns:p14="http://schemas.microsoft.com/office/powerpoint/2010/main" val="2151352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1026"/>
          <p:cNvSpPr>
            <a:spLocks noGrp="1" noChangeArrowheads="1"/>
          </p:cNvSpPr>
          <p:nvPr>
            <p:ph type="title"/>
          </p:nvPr>
        </p:nvSpPr>
        <p:spPr>
          <a:xfrm>
            <a:off x="76200" y="152400"/>
            <a:ext cx="8991600" cy="1371600"/>
          </a:xfrm>
        </p:spPr>
        <p:txBody>
          <a:bodyPr rtlCol="0">
            <a:noAutofit/>
          </a:bodyPr>
          <a:lstStyle/>
          <a:p>
            <a:pPr eaLnBrk="1" fontAlgn="auto" hangingPunct="1">
              <a:spcBef>
                <a:spcPts val="0"/>
              </a:spcBef>
              <a:spcAft>
                <a:spcPts val="0"/>
              </a:spcAft>
              <a:defRPr/>
            </a:pPr>
            <a:r>
              <a:rPr lang="en-US" sz="4200" dirty="0" smtClean="0"/>
              <a:t>Preventing Cancer </a:t>
            </a:r>
            <a:br>
              <a:rPr lang="en-US" sz="4200" dirty="0" smtClean="0"/>
            </a:br>
            <a:r>
              <a:rPr lang="en-US" sz="4200" dirty="0" smtClean="0"/>
              <a:t>is Better Than Treating Cancer</a:t>
            </a:r>
            <a:endParaRPr lang="en-US" sz="4200" dirty="0"/>
          </a:p>
        </p:txBody>
      </p:sp>
      <p:sp>
        <p:nvSpPr>
          <p:cNvPr id="24578" name="Text Box 1037"/>
          <p:cNvSpPr txBox="1">
            <a:spLocks noChangeArrowheads="1"/>
          </p:cNvSpPr>
          <p:nvPr/>
        </p:nvSpPr>
        <p:spPr bwMode="auto">
          <a:xfrm>
            <a:off x="3175" y="6457739"/>
            <a:ext cx="8607425" cy="377026"/>
          </a:xfrm>
          <a:prstGeom prst="rect">
            <a:avLst/>
          </a:prstGeom>
          <a:noFill/>
          <a:ln w="12700">
            <a:noFill/>
            <a:miter lim="800000"/>
            <a:headEnd/>
            <a:tailEnd/>
          </a:ln>
        </p:spPr>
        <p:txBody>
          <a:bodyPr anchor="b">
            <a:spAutoFit/>
          </a:bodyPr>
          <a:lstStyle/>
          <a:p>
            <a:pPr marL="342900" indent="-342900">
              <a:lnSpc>
                <a:spcPct val="80000"/>
              </a:lnSpc>
              <a:spcBef>
                <a:spcPct val="25000"/>
              </a:spcBef>
              <a:buClr>
                <a:srgbClr val="4397C7"/>
              </a:buClr>
              <a:buSzPct val="90000"/>
            </a:pPr>
            <a:r>
              <a:rPr lang="en-US" sz="1000" dirty="0">
                <a:solidFill>
                  <a:schemeClr val="accent1">
                    <a:lumMod val="50000"/>
                  </a:schemeClr>
                </a:solidFill>
                <a:latin typeface="Calibri" pitchFamily="34" charset="0"/>
              </a:rPr>
              <a:t>American Cancer Society. </a:t>
            </a:r>
            <a:r>
              <a:rPr lang="en-US" sz="1000" dirty="0" smtClean="0">
                <a:solidFill>
                  <a:schemeClr val="accent1">
                    <a:lumMod val="50000"/>
                  </a:schemeClr>
                </a:solidFill>
                <a:latin typeface="Calibri" pitchFamily="34" charset="0"/>
              </a:rPr>
              <a:t>2008;         </a:t>
            </a:r>
            <a:r>
              <a:rPr lang="en-US" sz="1000" dirty="0" err="1" smtClean="0">
                <a:solidFill>
                  <a:schemeClr val="accent1">
                    <a:lumMod val="50000"/>
                  </a:schemeClr>
                </a:solidFill>
                <a:latin typeface="Calibri" pitchFamily="34" charset="0"/>
              </a:rPr>
              <a:t>Schiffman</a:t>
            </a:r>
            <a:r>
              <a:rPr lang="en-US" sz="1000" dirty="0" smtClean="0">
                <a:solidFill>
                  <a:schemeClr val="accent1">
                    <a:lumMod val="50000"/>
                  </a:schemeClr>
                </a:solidFill>
                <a:latin typeface="Calibri" pitchFamily="34" charset="0"/>
              </a:rPr>
              <a:t> </a:t>
            </a:r>
            <a:r>
              <a:rPr lang="en-US" sz="1000" i="1" dirty="0">
                <a:solidFill>
                  <a:schemeClr val="accent1">
                    <a:lumMod val="50000"/>
                  </a:schemeClr>
                </a:solidFill>
                <a:latin typeface="Calibri" pitchFamily="34" charset="0"/>
              </a:rPr>
              <a:t>Arch </a:t>
            </a:r>
            <a:r>
              <a:rPr lang="en-US" sz="1000" i="1" dirty="0" err="1">
                <a:solidFill>
                  <a:schemeClr val="accent1">
                    <a:lumMod val="50000"/>
                  </a:schemeClr>
                </a:solidFill>
                <a:latin typeface="Calibri" pitchFamily="34" charset="0"/>
              </a:rPr>
              <a:t>Pathol</a:t>
            </a:r>
            <a:r>
              <a:rPr lang="en-US" sz="1000" i="1" dirty="0">
                <a:solidFill>
                  <a:schemeClr val="accent1">
                    <a:lumMod val="50000"/>
                  </a:schemeClr>
                </a:solidFill>
                <a:latin typeface="Calibri" pitchFamily="34" charset="0"/>
              </a:rPr>
              <a:t> Lab Med</a:t>
            </a:r>
            <a:r>
              <a:rPr lang="en-US" sz="1000" dirty="0">
                <a:solidFill>
                  <a:schemeClr val="accent1">
                    <a:lumMod val="50000"/>
                  </a:schemeClr>
                </a:solidFill>
                <a:latin typeface="Calibri" pitchFamily="34" charset="0"/>
              </a:rPr>
              <a:t>. 2003;  </a:t>
            </a:r>
            <a:r>
              <a:rPr lang="en-US" sz="1000" dirty="0" err="1">
                <a:solidFill>
                  <a:schemeClr val="accent1">
                    <a:lumMod val="50000"/>
                  </a:schemeClr>
                </a:solidFill>
                <a:latin typeface="Calibri" pitchFamily="34" charset="0"/>
              </a:rPr>
              <a:t>Koshiol</a:t>
            </a:r>
            <a:r>
              <a:rPr lang="en-US" sz="1000" dirty="0">
                <a:solidFill>
                  <a:schemeClr val="accent1">
                    <a:lumMod val="50000"/>
                  </a:schemeClr>
                </a:solidFill>
                <a:latin typeface="Calibri" pitchFamily="34" charset="0"/>
              </a:rPr>
              <a:t>  </a:t>
            </a:r>
          </a:p>
          <a:p>
            <a:pPr marL="342900" indent="-342900">
              <a:lnSpc>
                <a:spcPct val="80000"/>
              </a:lnSpc>
              <a:spcBef>
                <a:spcPct val="25000"/>
              </a:spcBef>
              <a:buClr>
                <a:srgbClr val="4397C7"/>
              </a:buClr>
              <a:buSzPct val="90000"/>
            </a:pPr>
            <a:r>
              <a:rPr lang="en-US" sz="1000" i="1" dirty="0">
                <a:solidFill>
                  <a:schemeClr val="accent1">
                    <a:lumMod val="50000"/>
                  </a:schemeClr>
                </a:solidFill>
                <a:latin typeface="Calibri" pitchFamily="34" charset="0"/>
              </a:rPr>
              <a:t>Sex </a:t>
            </a:r>
            <a:r>
              <a:rPr lang="en-US" sz="1000" i="1" dirty="0" err="1">
                <a:solidFill>
                  <a:schemeClr val="accent1">
                    <a:lumMod val="50000"/>
                  </a:schemeClr>
                </a:solidFill>
                <a:latin typeface="Calibri" pitchFamily="34" charset="0"/>
              </a:rPr>
              <a:t>Transm</a:t>
            </a:r>
            <a:r>
              <a:rPr lang="en-US" sz="1000" i="1" dirty="0">
                <a:solidFill>
                  <a:schemeClr val="accent1">
                    <a:lumMod val="50000"/>
                  </a:schemeClr>
                </a:solidFill>
                <a:latin typeface="Calibri" pitchFamily="34" charset="0"/>
              </a:rPr>
              <a:t> Dis</a:t>
            </a:r>
            <a:r>
              <a:rPr lang="en-US" sz="1000" dirty="0">
                <a:solidFill>
                  <a:schemeClr val="accent1">
                    <a:lumMod val="50000"/>
                  </a:schemeClr>
                </a:solidFill>
                <a:latin typeface="Calibri" pitchFamily="34" charset="0"/>
              </a:rPr>
              <a:t>. 2004</a:t>
            </a:r>
            <a:r>
              <a:rPr lang="en-US" sz="1000" dirty="0" smtClean="0">
                <a:solidFill>
                  <a:schemeClr val="accent1">
                    <a:lumMod val="50000"/>
                  </a:schemeClr>
                </a:solidFill>
                <a:latin typeface="Calibri" pitchFamily="34" charset="0"/>
              </a:rPr>
              <a:t>;                           </a:t>
            </a:r>
            <a:r>
              <a:rPr lang="en-US" sz="1000" dirty="0" err="1" smtClean="0">
                <a:solidFill>
                  <a:schemeClr val="accent1">
                    <a:lumMod val="50000"/>
                  </a:schemeClr>
                </a:solidFill>
                <a:latin typeface="Calibri" pitchFamily="34" charset="0"/>
              </a:rPr>
              <a:t>Insinga</a:t>
            </a:r>
            <a:r>
              <a:rPr lang="en-US" sz="1000" dirty="0">
                <a:solidFill>
                  <a:schemeClr val="accent1">
                    <a:lumMod val="50000"/>
                  </a:schemeClr>
                </a:solidFill>
                <a:latin typeface="Calibri" pitchFamily="34" charset="0"/>
              </a:rPr>
              <a:t>, </a:t>
            </a:r>
            <a:r>
              <a:rPr lang="en-US" sz="1000" dirty="0" err="1">
                <a:solidFill>
                  <a:schemeClr val="accent1">
                    <a:lumMod val="50000"/>
                  </a:schemeClr>
                </a:solidFill>
                <a:latin typeface="Calibri" pitchFamily="34" charset="0"/>
              </a:rPr>
              <a:t>Pharmacoeconomics</a:t>
            </a:r>
            <a:r>
              <a:rPr lang="en-US" sz="1000" dirty="0">
                <a:solidFill>
                  <a:schemeClr val="accent1">
                    <a:lumMod val="50000"/>
                  </a:schemeClr>
                </a:solidFill>
                <a:latin typeface="Calibri" pitchFamily="34" charset="0"/>
              </a:rPr>
              <a:t>, 2005</a:t>
            </a:r>
          </a:p>
        </p:txBody>
      </p:sp>
      <p:sp>
        <p:nvSpPr>
          <p:cNvPr id="713743" name="Text Box 1039"/>
          <p:cNvSpPr txBox="1">
            <a:spLocks noChangeArrowheads="1"/>
          </p:cNvSpPr>
          <p:nvPr/>
        </p:nvSpPr>
        <p:spPr bwMode="auto">
          <a:xfrm>
            <a:off x="1203325" y="2351088"/>
            <a:ext cx="184150" cy="519112"/>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endParaRPr lang="en-US">
              <a:effectLst>
                <a:outerShdw blurRad="38100" dist="38100" dir="2700000" algn="tl">
                  <a:srgbClr val="000000"/>
                </a:outerShdw>
              </a:effectLst>
              <a:latin typeface="+mn-lt"/>
            </a:endParaRPr>
          </a:p>
        </p:txBody>
      </p:sp>
      <p:sp>
        <p:nvSpPr>
          <p:cNvPr id="713744" name="Text Box 1040"/>
          <p:cNvSpPr txBox="1">
            <a:spLocks noChangeArrowheads="1"/>
          </p:cNvSpPr>
          <p:nvPr/>
        </p:nvSpPr>
        <p:spPr bwMode="auto">
          <a:xfrm>
            <a:off x="1203325" y="2297113"/>
            <a:ext cx="184150" cy="396875"/>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endParaRPr lang="en-US" sz="2000">
              <a:effectLst>
                <a:outerShdw blurRad="38100" dist="38100" dir="2700000" algn="tl">
                  <a:srgbClr val="000000"/>
                </a:outerShdw>
              </a:effectLst>
              <a:latin typeface="+mn-lt"/>
            </a:endParaRPr>
          </a:p>
        </p:txBody>
      </p:sp>
      <p:grpSp>
        <p:nvGrpSpPr>
          <p:cNvPr id="3" name="Group 2"/>
          <p:cNvGrpSpPr/>
          <p:nvPr/>
        </p:nvGrpSpPr>
        <p:grpSpPr>
          <a:xfrm>
            <a:off x="1051383" y="1219200"/>
            <a:ext cx="7825917" cy="4813300"/>
            <a:chOff x="1508583" y="1295400"/>
            <a:chExt cx="7825917" cy="4813300"/>
          </a:xfrm>
        </p:grpSpPr>
        <p:sp>
          <p:nvSpPr>
            <p:cNvPr id="24579" name="Text Box 1038"/>
            <p:cNvSpPr txBox="1">
              <a:spLocks noChangeArrowheads="1"/>
            </p:cNvSpPr>
            <p:nvPr/>
          </p:nvSpPr>
          <p:spPr bwMode="auto">
            <a:xfrm>
              <a:off x="3050036" y="1600200"/>
              <a:ext cx="3598414" cy="861774"/>
            </a:xfrm>
            <a:prstGeom prst="rect">
              <a:avLst/>
            </a:prstGeom>
            <a:noFill/>
            <a:ln w="12700">
              <a:noFill/>
              <a:miter lim="800000"/>
              <a:headEnd type="none" w="sm" len="sm"/>
              <a:tailEnd type="none" w="sm" len="sm"/>
            </a:ln>
          </p:spPr>
          <p:txBody>
            <a:bodyPr wrap="square">
              <a:spAutoFit/>
            </a:bodyPr>
            <a:lstStyle/>
            <a:p>
              <a:pPr algn="r">
                <a:lnSpc>
                  <a:spcPct val="150000"/>
                </a:lnSpc>
              </a:pPr>
              <a:r>
                <a:rPr lang="en-US" sz="2000" i="1" dirty="0">
                  <a:solidFill>
                    <a:srgbClr val="722B79"/>
                  </a:solidFill>
                  <a:latin typeface="Calibri" pitchFamily="34" charset="0"/>
                </a:rPr>
                <a:t>4,000 </a:t>
              </a:r>
              <a:r>
                <a:rPr lang="en-US" sz="2000" i="1" dirty="0" smtClean="0">
                  <a:solidFill>
                    <a:srgbClr val="722B79"/>
                  </a:solidFill>
                  <a:latin typeface="Calibri" pitchFamily="34" charset="0"/>
                </a:rPr>
                <a:t>cervical cancer deaths</a:t>
              </a:r>
              <a:endParaRPr lang="en-US" sz="2000" dirty="0">
                <a:solidFill>
                  <a:srgbClr val="722B79"/>
                </a:solidFill>
                <a:latin typeface="Calibri" pitchFamily="34" charset="0"/>
              </a:endParaRPr>
            </a:p>
            <a:p>
              <a:r>
                <a:rPr lang="en-US" sz="2000" dirty="0" smtClean="0">
                  <a:solidFill>
                    <a:srgbClr val="722B79"/>
                  </a:solidFill>
                  <a:latin typeface="Calibri" pitchFamily="34" charset="0"/>
                </a:rPr>
                <a:t>10,846 cases </a:t>
              </a:r>
              <a:r>
                <a:rPr lang="en-US" sz="2000" dirty="0">
                  <a:solidFill>
                    <a:srgbClr val="722B79"/>
                  </a:solidFill>
                  <a:latin typeface="Calibri" pitchFamily="34" charset="0"/>
                </a:rPr>
                <a:t>of cervical </a:t>
              </a:r>
              <a:r>
                <a:rPr lang="en-US" sz="2000" dirty="0" smtClean="0">
                  <a:solidFill>
                    <a:srgbClr val="722B79"/>
                  </a:solidFill>
                  <a:latin typeface="Calibri" pitchFamily="34" charset="0"/>
                </a:rPr>
                <a:t>cancer</a:t>
              </a:r>
              <a:endParaRPr lang="en-US" sz="2000" dirty="0">
                <a:solidFill>
                  <a:srgbClr val="722B79"/>
                </a:solidFill>
                <a:latin typeface="Calibri" pitchFamily="34" charset="0"/>
              </a:endParaRPr>
            </a:p>
          </p:txBody>
        </p:sp>
        <p:sp>
          <p:nvSpPr>
            <p:cNvPr id="24582" name="Text Box 1041"/>
            <p:cNvSpPr txBox="1">
              <a:spLocks noChangeArrowheads="1"/>
            </p:cNvSpPr>
            <p:nvPr/>
          </p:nvSpPr>
          <p:spPr bwMode="auto">
            <a:xfrm>
              <a:off x="2411619" y="2743200"/>
              <a:ext cx="3760581" cy="707886"/>
            </a:xfrm>
            <a:prstGeom prst="rect">
              <a:avLst/>
            </a:prstGeom>
            <a:noFill/>
            <a:ln w="12700">
              <a:noFill/>
              <a:miter lim="800000"/>
              <a:headEnd type="none" w="sm" len="sm"/>
              <a:tailEnd type="none" w="sm" len="sm"/>
            </a:ln>
          </p:spPr>
          <p:txBody>
            <a:bodyPr wrap="none">
              <a:spAutoFit/>
            </a:bodyPr>
            <a:lstStyle/>
            <a:p>
              <a:pPr algn="ctr"/>
              <a:r>
                <a:rPr lang="en-US" sz="2000" dirty="0">
                  <a:solidFill>
                    <a:srgbClr val="722B79"/>
                  </a:solidFill>
                  <a:latin typeface="Calibri" pitchFamily="34" charset="0"/>
                </a:rPr>
                <a:t>330,000 new cases of </a:t>
              </a:r>
              <a:r>
                <a:rPr lang="en-US" sz="2000" dirty="0" smtClean="0">
                  <a:solidFill>
                    <a:srgbClr val="722B79"/>
                  </a:solidFill>
                  <a:latin typeface="Calibri" pitchFamily="34" charset="0"/>
                </a:rPr>
                <a:t>high-grade </a:t>
              </a:r>
              <a:br>
                <a:rPr lang="en-US" sz="2000" dirty="0" smtClean="0">
                  <a:solidFill>
                    <a:srgbClr val="722B79"/>
                  </a:solidFill>
                  <a:latin typeface="Calibri" pitchFamily="34" charset="0"/>
                </a:rPr>
              </a:br>
              <a:r>
                <a:rPr lang="en-US" sz="2000" dirty="0" smtClean="0">
                  <a:solidFill>
                    <a:srgbClr val="722B79"/>
                  </a:solidFill>
                  <a:latin typeface="Calibri" pitchFamily="34" charset="0"/>
                </a:rPr>
                <a:t>precancer</a:t>
              </a:r>
              <a:r>
                <a:rPr lang="en-US" sz="2000" dirty="0">
                  <a:solidFill>
                    <a:srgbClr val="722B79"/>
                  </a:solidFill>
                  <a:latin typeface="Calibri" pitchFamily="34" charset="0"/>
                </a:rPr>
                <a:t> </a:t>
              </a:r>
              <a:r>
                <a:rPr lang="en-US" sz="2000" dirty="0" smtClean="0">
                  <a:solidFill>
                    <a:srgbClr val="722B79"/>
                  </a:solidFill>
                  <a:latin typeface="Calibri" pitchFamily="34" charset="0"/>
                </a:rPr>
                <a:t>of the cervix</a:t>
              </a:r>
              <a:endParaRPr lang="en-US" sz="2000" dirty="0">
                <a:solidFill>
                  <a:srgbClr val="722B79"/>
                </a:solidFill>
                <a:latin typeface="Calibri" pitchFamily="34" charset="0"/>
              </a:endParaRPr>
            </a:p>
          </p:txBody>
        </p:sp>
        <p:sp>
          <p:nvSpPr>
            <p:cNvPr id="24583" name="Text Box 1042"/>
            <p:cNvSpPr txBox="1">
              <a:spLocks noChangeArrowheads="1"/>
            </p:cNvSpPr>
            <p:nvPr/>
          </p:nvSpPr>
          <p:spPr bwMode="auto">
            <a:xfrm>
              <a:off x="1508583" y="4876800"/>
              <a:ext cx="3215817" cy="707886"/>
            </a:xfrm>
            <a:prstGeom prst="rect">
              <a:avLst/>
            </a:prstGeom>
            <a:noFill/>
            <a:ln w="12700">
              <a:noFill/>
              <a:miter lim="800000"/>
              <a:headEnd type="none" w="sm" len="sm"/>
              <a:tailEnd type="none" w="sm" len="sm"/>
            </a:ln>
          </p:spPr>
          <p:txBody>
            <a:bodyPr wrap="none">
              <a:spAutoFit/>
            </a:bodyPr>
            <a:lstStyle/>
            <a:p>
              <a:pPr algn="ctr"/>
              <a:r>
                <a:rPr lang="en-US" sz="2000" dirty="0">
                  <a:solidFill>
                    <a:srgbClr val="722B79"/>
                  </a:solidFill>
                  <a:latin typeface="Calibri" pitchFamily="34" charset="0"/>
                </a:rPr>
                <a:t>1.4 million new </a:t>
              </a:r>
              <a:r>
                <a:rPr lang="en-US" sz="2000" dirty="0" smtClean="0">
                  <a:solidFill>
                    <a:srgbClr val="722B79"/>
                  </a:solidFill>
                  <a:latin typeface="Calibri" pitchFamily="34" charset="0"/>
                </a:rPr>
                <a:t>cases of</a:t>
              </a:r>
              <a:r>
                <a:rPr lang="en-US" sz="2000" dirty="0" smtClean="0">
                  <a:solidFill>
                    <a:srgbClr val="722B79"/>
                  </a:solidFill>
                </a:rPr>
                <a:t> </a:t>
              </a:r>
              <a:br>
                <a:rPr lang="en-US" sz="2000" dirty="0" smtClean="0">
                  <a:solidFill>
                    <a:srgbClr val="722B79"/>
                  </a:solidFill>
                </a:rPr>
              </a:br>
              <a:r>
                <a:rPr lang="en-US" sz="2000" dirty="0" smtClean="0">
                  <a:solidFill>
                    <a:srgbClr val="722B79"/>
                  </a:solidFill>
                  <a:latin typeface="Calibri" pitchFamily="34" charset="0"/>
                </a:rPr>
                <a:t>low grade cervical precancer</a:t>
              </a:r>
            </a:p>
          </p:txBody>
        </p:sp>
        <p:sp>
          <p:nvSpPr>
            <p:cNvPr id="24584" name="Text Box 1043"/>
            <p:cNvSpPr txBox="1">
              <a:spLocks noChangeArrowheads="1"/>
            </p:cNvSpPr>
            <p:nvPr/>
          </p:nvSpPr>
          <p:spPr bwMode="auto">
            <a:xfrm>
              <a:off x="1524000" y="3886200"/>
              <a:ext cx="3960187" cy="400110"/>
            </a:xfrm>
            <a:prstGeom prst="rect">
              <a:avLst/>
            </a:prstGeom>
            <a:noFill/>
            <a:ln w="12700">
              <a:noFill/>
              <a:miter lim="800000"/>
              <a:headEnd type="none" w="sm" len="sm"/>
              <a:tailEnd type="none" w="sm" len="sm"/>
            </a:ln>
          </p:spPr>
          <p:txBody>
            <a:bodyPr wrap="none">
              <a:spAutoFit/>
            </a:bodyPr>
            <a:lstStyle/>
            <a:p>
              <a:r>
                <a:rPr lang="en-US" sz="2000" dirty="0">
                  <a:solidFill>
                    <a:srgbClr val="722B79"/>
                  </a:solidFill>
                  <a:latin typeface="Calibri" pitchFamily="34" charset="0"/>
                </a:rPr>
                <a:t>1 million new cases of genital warts</a:t>
              </a:r>
            </a:p>
          </p:txBody>
        </p:sp>
        <p:grpSp>
          <p:nvGrpSpPr>
            <p:cNvPr id="24585" name="Diagram 2"/>
            <p:cNvGrpSpPr>
              <a:grpSpLocks/>
            </p:cNvGrpSpPr>
            <p:nvPr/>
          </p:nvGrpSpPr>
          <p:grpSpPr bwMode="auto">
            <a:xfrm>
              <a:off x="3962400" y="1295400"/>
              <a:ext cx="5372100" cy="4813300"/>
              <a:chOff x="1542" y="895"/>
              <a:chExt cx="3384" cy="3032"/>
            </a:xfrm>
          </p:grpSpPr>
          <p:sp>
            <p:nvSpPr>
              <p:cNvPr id="24586" name="AutoShape 3"/>
              <p:cNvSpPr>
                <a:spLocks noChangeAspect="1" noChangeArrowheads="1" noTextEdit="1"/>
              </p:cNvSpPr>
              <p:nvPr/>
            </p:nvSpPr>
            <p:spPr bwMode="auto">
              <a:xfrm>
                <a:off x="1542" y="895"/>
                <a:ext cx="3384" cy="3032"/>
              </a:xfrm>
              <a:prstGeom prst="rect">
                <a:avLst/>
              </a:prstGeom>
              <a:noFill/>
              <a:ln w="9525">
                <a:noFill/>
                <a:miter lim="800000"/>
                <a:headEnd/>
                <a:tailEnd/>
              </a:ln>
            </p:spPr>
            <p:txBody>
              <a:bodyPr/>
              <a:lstStyle/>
              <a:p>
                <a:endParaRPr lang="en-US"/>
              </a:p>
            </p:txBody>
          </p:sp>
          <p:sp>
            <p:nvSpPr>
              <p:cNvPr id="24587" name="_s3076"/>
              <p:cNvSpPr>
                <a:spLocks noChangeArrowheads="1"/>
              </p:cNvSpPr>
              <p:nvPr/>
            </p:nvSpPr>
            <p:spPr bwMode="auto">
              <a:xfrm flipV="1">
                <a:off x="3020" y="1087"/>
                <a:ext cx="730" cy="6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7190 w 21600"/>
                  <a:gd name="T13" fmla="*/ 7211 h 21600"/>
                  <a:gd name="T14" fmla="*/ 14410 w 21600"/>
                  <a:gd name="T15" fmla="*/ 14389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close/>
                  </a:path>
                </a:pathLst>
              </a:custGeom>
              <a:solidFill>
                <a:srgbClr val="1993B9"/>
              </a:solidFill>
              <a:ln w="28575">
                <a:noFill/>
                <a:miter lim="800000"/>
                <a:headEnd/>
                <a:tailEnd/>
              </a:ln>
              <a:scene3d>
                <a:camera prst="orthographicFront"/>
                <a:lightRig rig="threePt" dir="t"/>
              </a:scene3d>
              <a:sp3d>
                <a:bevelT w="165100" prst="coolSlant"/>
              </a:sp3d>
            </p:spPr>
            <p:txBody>
              <a:bodyPr rot="10800000" wrap="none" anchor="ctr"/>
              <a:lstStyle/>
              <a:p>
                <a:pPr algn="ctr">
                  <a:lnSpc>
                    <a:spcPct val="80000"/>
                  </a:lnSpc>
                  <a:spcBef>
                    <a:spcPct val="25000"/>
                  </a:spcBef>
                  <a:buClr>
                    <a:srgbClr val="4397C7"/>
                  </a:buClr>
                  <a:buSzPct val="90000"/>
                </a:pPr>
                <a:r>
                  <a:rPr lang="en-US" sz="1200" b="1">
                    <a:solidFill>
                      <a:srgbClr val="FFFFFF"/>
                    </a:solidFill>
                    <a:ea typeface="MS PGothic"/>
                    <a:cs typeface="MS PGothic"/>
                  </a:rPr>
                  <a:t> </a:t>
                </a:r>
              </a:p>
            </p:txBody>
          </p:sp>
          <p:sp>
            <p:nvSpPr>
              <p:cNvPr id="24588" name="_s3077"/>
              <p:cNvSpPr>
                <a:spLocks noChangeArrowheads="1"/>
              </p:cNvSpPr>
              <p:nvPr/>
            </p:nvSpPr>
            <p:spPr bwMode="auto">
              <a:xfrm flipV="1">
                <a:off x="2655" y="1719"/>
                <a:ext cx="1460" cy="6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98 w 21600"/>
                  <a:gd name="T13" fmla="*/ 4511 h 21600"/>
                  <a:gd name="T14" fmla="*/ 17102 w 21600"/>
                  <a:gd name="T15" fmla="*/ 1708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4BC2E7"/>
              </a:solidFill>
              <a:ln w="28575">
                <a:noFill/>
                <a:miter lim="800000"/>
                <a:headEnd/>
                <a:tailEnd/>
              </a:ln>
              <a:scene3d>
                <a:camera prst="orthographicFront"/>
                <a:lightRig rig="threePt" dir="t"/>
              </a:scene3d>
              <a:sp3d>
                <a:bevelT w="165100" prst="coolSlant"/>
              </a:sp3d>
            </p:spPr>
            <p:txBody>
              <a:bodyPr rot="10800000" wrap="none" anchor="ctr"/>
              <a:lstStyle/>
              <a:p>
                <a:pPr algn="ctr">
                  <a:lnSpc>
                    <a:spcPct val="80000"/>
                  </a:lnSpc>
                  <a:spcBef>
                    <a:spcPct val="25000"/>
                  </a:spcBef>
                  <a:buClr>
                    <a:srgbClr val="4397C7"/>
                  </a:buClr>
                  <a:buSzPct val="90000"/>
                </a:pPr>
                <a:r>
                  <a:rPr lang="en-US" sz="1200" b="1">
                    <a:solidFill>
                      <a:srgbClr val="FFFFFF"/>
                    </a:solidFill>
                    <a:ea typeface="MS PGothic"/>
                    <a:cs typeface="MS PGothic"/>
                  </a:rPr>
                  <a:t> </a:t>
                </a:r>
              </a:p>
            </p:txBody>
          </p:sp>
          <p:sp>
            <p:nvSpPr>
              <p:cNvPr id="24589" name="_s3078"/>
              <p:cNvSpPr>
                <a:spLocks noChangeArrowheads="1"/>
              </p:cNvSpPr>
              <p:nvPr/>
            </p:nvSpPr>
            <p:spPr bwMode="auto">
              <a:xfrm flipV="1">
                <a:off x="2291" y="2351"/>
                <a:ext cx="2188" cy="63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603 w 21600"/>
                  <a:gd name="T13" fmla="*/ 3594 h 21600"/>
                  <a:gd name="T14" fmla="*/ 17997 w 21600"/>
                  <a:gd name="T15" fmla="*/ 18006 h 21600"/>
                </a:gdLst>
                <a:ahLst/>
                <a:cxnLst>
                  <a:cxn ang="T8">
                    <a:pos x="T0" y="T1"/>
                  </a:cxn>
                  <a:cxn ang="T9">
                    <a:pos x="T2" y="T3"/>
                  </a:cxn>
                  <a:cxn ang="T10">
                    <a:pos x="T4" y="T5"/>
                  </a:cxn>
                  <a:cxn ang="T11">
                    <a:pos x="T6" y="T7"/>
                  </a:cxn>
                </a:cxnLst>
                <a:rect l="T12" t="T13" r="T14" b="T15"/>
                <a:pathLst>
                  <a:path w="21600" h="21600">
                    <a:moveTo>
                      <a:pt x="0" y="0"/>
                    </a:moveTo>
                    <a:lnTo>
                      <a:pt x="3600" y="21600"/>
                    </a:lnTo>
                    <a:lnTo>
                      <a:pt x="18000" y="21600"/>
                    </a:lnTo>
                    <a:lnTo>
                      <a:pt x="21600" y="0"/>
                    </a:lnTo>
                    <a:close/>
                  </a:path>
                </a:pathLst>
              </a:custGeom>
              <a:solidFill>
                <a:srgbClr val="AAE2F4"/>
              </a:solidFill>
              <a:ln w="28575">
                <a:noFill/>
                <a:miter lim="800000"/>
                <a:headEnd/>
                <a:tailEnd/>
              </a:ln>
              <a:scene3d>
                <a:camera prst="orthographicFront"/>
                <a:lightRig rig="threePt" dir="t"/>
              </a:scene3d>
              <a:sp3d>
                <a:bevelT w="165100" prst="coolSlant"/>
              </a:sp3d>
            </p:spPr>
            <p:txBody>
              <a:bodyPr rot="10800000" wrap="none" anchor="ctr"/>
              <a:lstStyle/>
              <a:p>
                <a:pPr algn="ctr">
                  <a:lnSpc>
                    <a:spcPct val="80000"/>
                  </a:lnSpc>
                  <a:spcBef>
                    <a:spcPct val="25000"/>
                  </a:spcBef>
                  <a:buClr>
                    <a:srgbClr val="4397C7"/>
                  </a:buClr>
                  <a:buSzPct val="90000"/>
                </a:pPr>
                <a:r>
                  <a:rPr lang="en-US" sz="1200" b="1">
                    <a:solidFill>
                      <a:srgbClr val="FFFFFF"/>
                    </a:solidFill>
                    <a:ea typeface="MS PGothic"/>
                    <a:cs typeface="MS PGothic"/>
                  </a:rPr>
                  <a:t>  </a:t>
                </a:r>
              </a:p>
            </p:txBody>
          </p:sp>
          <p:sp>
            <p:nvSpPr>
              <p:cNvPr id="24590" name="_s3079"/>
              <p:cNvSpPr>
                <a:spLocks noChangeArrowheads="1"/>
              </p:cNvSpPr>
              <p:nvPr/>
            </p:nvSpPr>
            <p:spPr bwMode="auto">
              <a:xfrm flipV="1">
                <a:off x="1926" y="2982"/>
                <a:ext cx="2918" cy="6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153 w 21600"/>
                  <a:gd name="T13" fmla="*/ 3144 h 21600"/>
                  <a:gd name="T14" fmla="*/ 18447 w 21600"/>
                  <a:gd name="T15" fmla="*/ 18456 h 21600"/>
                </a:gdLst>
                <a:ahLst/>
                <a:cxnLst>
                  <a:cxn ang="T8">
                    <a:pos x="T0" y="T1"/>
                  </a:cxn>
                  <a:cxn ang="T9">
                    <a:pos x="T2" y="T3"/>
                  </a:cxn>
                  <a:cxn ang="T10">
                    <a:pos x="T4" y="T5"/>
                  </a:cxn>
                  <a:cxn ang="T11">
                    <a:pos x="T6" y="T7"/>
                  </a:cxn>
                </a:cxnLst>
                <a:rect l="T12" t="T13" r="T14" b="T15"/>
                <a:pathLst>
                  <a:path w="21600" h="21600">
                    <a:moveTo>
                      <a:pt x="0" y="0"/>
                    </a:moveTo>
                    <a:lnTo>
                      <a:pt x="2700" y="21600"/>
                    </a:lnTo>
                    <a:lnTo>
                      <a:pt x="18900" y="21600"/>
                    </a:lnTo>
                    <a:lnTo>
                      <a:pt x="21600" y="0"/>
                    </a:lnTo>
                    <a:close/>
                  </a:path>
                </a:pathLst>
              </a:custGeom>
              <a:solidFill>
                <a:srgbClr val="EAF8FC"/>
              </a:solidFill>
              <a:ln w="28575">
                <a:noFill/>
                <a:miter lim="800000"/>
                <a:headEnd/>
                <a:tailEnd/>
              </a:ln>
              <a:scene3d>
                <a:camera prst="orthographicFront"/>
                <a:lightRig rig="threePt" dir="t"/>
              </a:scene3d>
              <a:sp3d>
                <a:bevelT w="165100" prst="coolSlant"/>
              </a:sp3d>
            </p:spPr>
            <p:txBody>
              <a:bodyPr rot="10800000" wrap="none" anchor="ctr"/>
              <a:lstStyle/>
              <a:p>
                <a:pPr algn="ctr">
                  <a:lnSpc>
                    <a:spcPct val="80000"/>
                  </a:lnSpc>
                  <a:spcBef>
                    <a:spcPct val="25000"/>
                  </a:spcBef>
                  <a:buClr>
                    <a:srgbClr val="4397C7"/>
                  </a:buClr>
                  <a:buSzPct val="90000"/>
                </a:pPr>
                <a:r>
                  <a:rPr lang="en-US" sz="1200" b="1">
                    <a:solidFill>
                      <a:srgbClr val="FFFFFF"/>
                    </a:solidFill>
                    <a:ea typeface="MS PGothic"/>
                    <a:cs typeface="MS PGothic"/>
                  </a:rPr>
                  <a:t>  </a:t>
                </a:r>
              </a:p>
            </p:txBody>
          </p:sp>
        </p:grpSp>
      </p:grpSp>
      <p:sp>
        <p:nvSpPr>
          <p:cNvPr id="2" name="TextBox 1"/>
          <p:cNvSpPr txBox="1"/>
          <p:nvPr/>
        </p:nvSpPr>
        <p:spPr>
          <a:xfrm>
            <a:off x="0" y="5725180"/>
            <a:ext cx="9144000" cy="523220"/>
          </a:xfrm>
          <a:prstGeom prst="rect">
            <a:avLst/>
          </a:prstGeom>
          <a:noFill/>
        </p:spPr>
        <p:txBody>
          <a:bodyPr wrap="square" rtlCol="0">
            <a:spAutoFit/>
          </a:bodyPr>
          <a:lstStyle/>
          <a:p>
            <a:pPr algn="ctr"/>
            <a:r>
              <a:rPr lang="en-US" sz="2800" b="1" i="1" dirty="0" smtClean="0">
                <a:solidFill>
                  <a:srgbClr val="C00000"/>
                </a:solidFill>
              </a:rPr>
              <a:t>For U.S. Women this equals 3 </a:t>
            </a:r>
            <a:r>
              <a:rPr lang="en-US" sz="2800" b="1" i="1" dirty="0">
                <a:solidFill>
                  <a:srgbClr val="C00000"/>
                </a:solidFill>
              </a:rPr>
              <a:t>million cases and $7 billion </a:t>
            </a:r>
            <a:endParaRPr lang="en-US" sz="1200" i="1" dirty="0">
              <a:solidFill>
                <a:srgbClr val="C00000"/>
              </a:solidFill>
            </a:endParaRPr>
          </a:p>
        </p:txBody>
      </p:sp>
    </p:spTree>
    <p:extLst>
      <p:ext uri="{BB962C8B-B14F-4D97-AF65-F5344CB8AC3E}">
        <p14:creationId xmlns:p14="http://schemas.microsoft.com/office/powerpoint/2010/main" val="172331198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HPV Vaccine</a:t>
            </a:r>
            <a:endParaRPr lang="en-US"/>
          </a:p>
        </p:txBody>
      </p:sp>
      <p:sp>
        <p:nvSpPr>
          <p:cNvPr id="3" name="Text Placeholder 2"/>
          <p:cNvSpPr>
            <a:spLocks noGrp="1"/>
          </p:cNvSpPr>
          <p:nvPr>
            <p:ph type="body" idx="1"/>
          </p:nvPr>
        </p:nvSpPr>
        <p:spPr/>
        <p:txBody>
          <a:bodyPr/>
          <a:lstStyle/>
          <a:p>
            <a:r>
              <a:rPr lang="en-US"/>
              <a:t>Evidence-Based HPV Prevention</a:t>
            </a:r>
            <a:endParaRPr lang="en-US" smtClean="0"/>
          </a:p>
        </p:txBody>
      </p:sp>
    </p:spTree>
    <p:extLst>
      <p:ext uri="{BB962C8B-B14F-4D97-AF65-F5344CB8AC3E}">
        <p14:creationId xmlns:p14="http://schemas.microsoft.com/office/powerpoint/2010/main" val="16133506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855821"/>
            <a:ext cx="7924800" cy="1323439"/>
          </a:xfrm>
          <a:prstGeom prst="rect">
            <a:avLst/>
          </a:prstGeom>
          <a:noFill/>
        </p:spPr>
        <p:txBody>
          <a:bodyPr wrap="square" rtlCol="0">
            <a:spAutoFit/>
          </a:bodyPr>
          <a:lstStyle/>
          <a:p>
            <a:pPr algn="ctr"/>
            <a:r>
              <a:rPr lang="en-US" sz="8000" b="1" dirty="0" smtClean="0">
                <a:solidFill>
                  <a:srgbClr val="1993B9"/>
                </a:solidFill>
                <a:latin typeface="Century Gothic" panose="020B0502020202020204" pitchFamily="34" charset="0"/>
              </a:rPr>
              <a:t>HPV Vaccine</a:t>
            </a:r>
            <a:endParaRPr lang="en-US" sz="8000" b="1" dirty="0">
              <a:solidFill>
                <a:srgbClr val="1993B9"/>
              </a:solidFill>
              <a:latin typeface="Century Gothic" panose="020B0502020202020204" pitchFamily="34" charset="0"/>
            </a:endParaRPr>
          </a:p>
        </p:txBody>
      </p:sp>
      <p:sp>
        <p:nvSpPr>
          <p:cNvPr id="5" name="TextBox 4"/>
          <p:cNvSpPr txBox="1"/>
          <p:nvPr/>
        </p:nvSpPr>
        <p:spPr>
          <a:xfrm>
            <a:off x="609600" y="2029361"/>
            <a:ext cx="7924800" cy="1323439"/>
          </a:xfrm>
          <a:prstGeom prst="rect">
            <a:avLst/>
          </a:prstGeom>
          <a:noFill/>
        </p:spPr>
        <p:txBody>
          <a:bodyPr wrap="square" rtlCol="0">
            <a:spAutoFit/>
          </a:bodyPr>
          <a:lstStyle/>
          <a:p>
            <a:pPr algn="ctr"/>
            <a:r>
              <a:rPr lang="en-US" sz="8000" b="1" dirty="0" smtClean="0">
                <a:solidFill>
                  <a:srgbClr val="1993B9"/>
                </a:solidFill>
                <a:latin typeface="Century Gothic" panose="020B0502020202020204" pitchFamily="34" charset="0"/>
              </a:rPr>
              <a:t>is</a:t>
            </a:r>
            <a:endParaRPr lang="en-US" sz="8000" b="1" dirty="0">
              <a:solidFill>
                <a:srgbClr val="1993B9"/>
              </a:solidFill>
              <a:latin typeface="Century Gothic" panose="020B0502020202020204" pitchFamily="34" charset="0"/>
            </a:endParaRPr>
          </a:p>
        </p:txBody>
      </p:sp>
      <p:sp>
        <p:nvSpPr>
          <p:cNvPr id="6" name="TextBox 5"/>
          <p:cNvSpPr txBox="1"/>
          <p:nvPr/>
        </p:nvSpPr>
        <p:spPr>
          <a:xfrm>
            <a:off x="609600" y="2971800"/>
            <a:ext cx="7924800" cy="1862048"/>
          </a:xfrm>
          <a:prstGeom prst="rect">
            <a:avLst/>
          </a:prstGeom>
          <a:noFill/>
        </p:spPr>
        <p:txBody>
          <a:bodyPr wrap="square" rtlCol="0">
            <a:spAutoFit/>
          </a:bodyPr>
          <a:lstStyle/>
          <a:p>
            <a:pPr algn="ctr"/>
            <a:r>
              <a:rPr lang="en-US" sz="11500" b="1" dirty="0" smtClean="0">
                <a:solidFill>
                  <a:srgbClr val="C7380B"/>
                </a:solidFill>
                <a:latin typeface="Franklin Gothic Heavy" panose="020B0903020102020204" pitchFamily="34" charset="0"/>
              </a:rPr>
              <a:t>CANCER</a:t>
            </a:r>
            <a:endParaRPr lang="en-US" sz="11500" b="1" dirty="0">
              <a:solidFill>
                <a:srgbClr val="C7380B"/>
              </a:solidFill>
              <a:latin typeface="Franklin Gothic Heavy" panose="020B0903020102020204" pitchFamily="34" charset="0"/>
            </a:endParaRPr>
          </a:p>
        </p:txBody>
      </p:sp>
      <p:sp>
        <p:nvSpPr>
          <p:cNvPr id="7" name="TextBox 6"/>
          <p:cNvSpPr txBox="1"/>
          <p:nvPr/>
        </p:nvSpPr>
        <p:spPr>
          <a:xfrm>
            <a:off x="609600" y="4620161"/>
            <a:ext cx="7924800" cy="1323439"/>
          </a:xfrm>
          <a:prstGeom prst="rect">
            <a:avLst/>
          </a:prstGeom>
          <a:noFill/>
        </p:spPr>
        <p:txBody>
          <a:bodyPr wrap="square" rtlCol="0">
            <a:spAutoFit/>
          </a:bodyPr>
          <a:lstStyle/>
          <a:p>
            <a:pPr algn="ctr"/>
            <a:r>
              <a:rPr lang="en-US" sz="8000" b="1" dirty="0" smtClean="0">
                <a:solidFill>
                  <a:srgbClr val="1993B9"/>
                </a:solidFill>
                <a:latin typeface="Century Gothic" panose="020B0502020202020204" pitchFamily="34" charset="0"/>
              </a:rPr>
              <a:t>Prevention</a:t>
            </a:r>
            <a:endParaRPr lang="en-US" sz="8000" b="1" dirty="0">
              <a:solidFill>
                <a:srgbClr val="1993B9"/>
              </a:solidFill>
              <a:latin typeface="Century Gothic" panose="020B0502020202020204" pitchFamily="34" charset="0"/>
            </a:endParaRPr>
          </a:p>
        </p:txBody>
      </p:sp>
      <p:pic>
        <p:nvPicPr>
          <p:cNvPr id="5123" name="Picture 3" descr="\\cdc\project\NCIRD_OD_HCSO\NCIRD_Projects\Adolescent_Campaign\Materials-Multimedia_Products\Infographics\Infographic Elements\hpv-bracket-larg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72400" y="457200"/>
            <a:ext cx="676125" cy="55822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dc\project\NCIRD_OD_HCSO\NCIRD_Projects\Adolescent_Campaign\Materials-Multimedia_Products\Infographics\Infographic Elements\hpv-bracket-larg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66592" y="457200"/>
            <a:ext cx="681208" cy="558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47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1000"/>
                                  </p:stCondLst>
                                  <p:childTnLst>
                                    <p:animScale>
                                      <p:cBhvr>
                                        <p:cTn id="6" dur="3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a:bodyPr>
          <a:lstStyle/>
          <a:p>
            <a:pPr eaLnBrk="1" hangingPunct="1"/>
            <a:r>
              <a:rPr sz="4000" smtClean="0"/>
              <a:t>HPV Prophylactic Vaccines</a:t>
            </a:r>
          </a:p>
        </p:txBody>
      </p:sp>
      <p:sp>
        <p:nvSpPr>
          <p:cNvPr id="31748" name="Text Box 4"/>
          <p:cNvSpPr txBox="1">
            <a:spLocks noChangeArrowheads="1"/>
          </p:cNvSpPr>
          <p:nvPr/>
        </p:nvSpPr>
        <p:spPr bwMode="auto">
          <a:xfrm>
            <a:off x="6096000" y="2743200"/>
            <a:ext cx="2590800" cy="366713"/>
          </a:xfrm>
          <a:prstGeom prst="rect">
            <a:avLst/>
          </a:prstGeom>
          <a:noFill/>
          <a:ln w="38100" algn="ctr">
            <a:noFill/>
            <a:miter lim="800000"/>
            <a:headEnd/>
            <a:tailEnd/>
          </a:ln>
        </p:spPr>
        <p:txBody>
          <a:bodyPr>
            <a:spAutoFit/>
          </a:bodyPr>
          <a:lstStyle/>
          <a:p>
            <a:pPr algn="ctr">
              <a:spcBef>
                <a:spcPct val="50000"/>
              </a:spcBef>
            </a:pPr>
            <a:endParaRPr lang="en-US">
              <a:latin typeface="Calibri" pitchFamily="34" charset="0"/>
            </a:endParaRPr>
          </a:p>
        </p:txBody>
      </p:sp>
      <p:sp>
        <p:nvSpPr>
          <p:cNvPr id="16390" name="Text Box 6"/>
          <p:cNvSpPr txBox="1">
            <a:spLocks noChangeArrowheads="1"/>
          </p:cNvSpPr>
          <p:nvPr/>
        </p:nvSpPr>
        <p:spPr bwMode="auto">
          <a:xfrm>
            <a:off x="5410200" y="4419599"/>
            <a:ext cx="2971800" cy="446276"/>
          </a:xfrm>
          <a:prstGeom prst="rect">
            <a:avLst/>
          </a:prstGeom>
          <a:noFill/>
          <a:ln w="38100" algn="ctr">
            <a:noFill/>
            <a:miter lim="800000"/>
            <a:headEnd/>
            <a:tailEnd/>
          </a:ln>
        </p:spPr>
        <p:txBody>
          <a:bodyPr wrap="square">
            <a:spAutoFit/>
          </a:bodyPr>
          <a:lstStyle/>
          <a:p>
            <a:pPr algn="ctr" fontAlgn="auto">
              <a:spcBef>
                <a:spcPct val="50000"/>
              </a:spcBef>
              <a:spcAft>
                <a:spcPts val="0"/>
              </a:spcAft>
              <a:defRPr/>
            </a:pPr>
            <a:r>
              <a:rPr lang="en-US" sz="2300" b="1">
                <a:solidFill>
                  <a:srgbClr val="722B79"/>
                </a:solidFill>
                <a:latin typeface="+mn-lt"/>
              </a:rPr>
              <a:t>HPV </a:t>
            </a:r>
            <a:r>
              <a:rPr lang="en-US" sz="2300" b="1" smtClean="0">
                <a:solidFill>
                  <a:srgbClr val="722B79"/>
                </a:solidFill>
                <a:latin typeface="+mn-lt"/>
              </a:rPr>
              <a:t>Virus-Like Particle</a:t>
            </a:r>
            <a:endParaRPr lang="en-US" sz="2300" b="1">
              <a:solidFill>
                <a:srgbClr val="722B79"/>
              </a:solidFill>
              <a:latin typeface="+mn-lt"/>
            </a:endParaRPr>
          </a:p>
        </p:txBody>
      </p:sp>
      <p:sp>
        <p:nvSpPr>
          <p:cNvPr id="2" name="Content Placeholder 1"/>
          <p:cNvSpPr>
            <a:spLocks noGrp="1"/>
          </p:cNvSpPr>
          <p:nvPr>
            <p:ph sz="half" idx="1"/>
          </p:nvPr>
        </p:nvSpPr>
        <p:spPr>
          <a:xfrm>
            <a:off x="609600" y="1600200"/>
            <a:ext cx="4419600" cy="4525963"/>
          </a:xfrm>
        </p:spPr>
        <p:txBody>
          <a:bodyPr>
            <a:normAutofit/>
          </a:bodyPr>
          <a:lstStyle/>
          <a:p>
            <a:pPr>
              <a:defRPr/>
            </a:pPr>
            <a:r>
              <a:rPr lang="en-US" dirty="0"/>
              <a:t>Recombinant L1 capsid proteins that form </a:t>
            </a:r>
            <a:r>
              <a:rPr lang="en-US" dirty="0" smtClean="0"/>
              <a:t/>
            </a:r>
            <a:br>
              <a:rPr lang="en-US" dirty="0" smtClean="0"/>
            </a:br>
            <a:r>
              <a:rPr lang="en-US" dirty="0" smtClean="0"/>
              <a:t>“virus-like</a:t>
            </a:r>
            <a:r>
              <a:rPr lang="en-US" dirty="0"/>
              <a:t>” particles (VLP) </a:t>
            </a:r>
          </a:p>
          <a:p>
            <a:pPr>
              <a:defRPr/>
            </a:pPr>
            <a:r>
              <a:rPr lang="en-US" dirty="0"/>
              <a:t>Non-infectious and </a:t>
            </a:r>
            <a:r>
              <a:rPr lang="en-US" dirty="0" smtClean="0"/>
              <a:t/>
            </a:r>
            <a:br>
              <a:rPr lang="en-US" dirty="0" smtClean="0"/>
            </a:br>
            <a:r>
              <a:rPr lang="en-US" dirty="0" smtClean="0"/>
              <a:t>non-oncogenic</a:t>
            </a:r>
            <a:endParaRPr lang="en-US" dirty="0"/>
          </a:p>
          <a:p>
            <a:pPr>
              <a:defRPr/>
            </a:pPr>
            <a:r>
              <a:rPr lang="en-US" dirty="0"/>
              <a:t>Produce higher levels of neutralizing antibody than natural infection</a:t>
            </a:r>
          </a:p>
          <a:p>
            <a:endParaRPr lang="en-US" dirty="0"/>
          </a:p>
        </p:txBody>
      </p:sp>
      <p:pic>
        <p:nvPicPr>
          <p:cNvPr id="8" name="Picture 5" descr="1"/>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428015" y="1893840"/>
            <a:ext cx="2953985" cy="2432145"/>
          </a:xfrm>
        </p:spPr>
      </p:pic>
    </p:spTree>
    <p:extLst>
      <p:ext uri="{BB962C8B-B14F-4D97-AF65-F5344CB8AC3E}">
        <p14:creationId xmlns:p14="http://schemas.microsoft.com/office/powerpoint/2010/main" val="3409065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fontScale="85000" lnSpcReduction="10000"/>
          </a:bodyPr>
          <a:lstStyle/>
          <a:p>
            <a:r>
              <a:rPr lang="en-US" dirty="0"/>
              <a:t>Describe an emerging immunization issue.</a:t>
            </a:r>
          </a:p>
          <a:p>
            <a:endParaRPr lang="en-US" dirty="0" smtClean="0"/>
          </a:p>
          <a:p>
            <a:r>
              <a:rPr lang="en-US" dirty="0" smtClean="0"/>
              <a:t>List </a:t>
            </a:r>
            <a:r>
              <a:rPr lang="en-US" dirty="0"/>
              <a:t>a recent immunization recommendation made by the Advisory Committee on Immunization Practices</a:t>
            </a:r>
            <a:r>
              <a:rPr lang="en-US" dirty="0" smtClean="0"/>
              <a:t>.</a:t>
            </a:r>
          </a:p>
          <a:p>
            <a:endParaRPr lang="en-US" dirty="0" smtClean="0"/>
          </a:p>
          <a:p>
            <a:r>
              <a:rPr lang="en-US" dirty="0" smtClean="0"/>
              <a:t>Locate </a:t>
            </a:r>
            <a:r>
              <a:rPr lang="en-US" dirty="0"/>
              <a:t>resources relevant to current immunization practice.	</a:t>
            </a:r>
          </a:p>
          <a:p>
            <a:endParaRPr lang="en-US" dirty="0" smtClean="0"/>
          </a:p>
          <a:p>
            <a:r>
              <a:rPr lang="en-US" dirty="0" smtClean="0"/>
              <a:t>Obtain</a:t>
            </a:r>
            <a:r>
              <a:rPr lang="en-US" dirty="0"/>
              <a:t>, assess and apply patient information to determine the need for immunization.</a:t>
            </a:r>
          </a:p>
          <a:p>
            <a:endParaRPr lang="en-US" dirty="0"/>
          </a:p>
        </p:txBody>
      </p:sp>
    </p:spTree>
    <p:extLst>
      <p:ext uri="{BB962C8B-B14F-4D97-AF65-F5344CB8AC3E}">
        <p14:creationId xmlns:p14="http://schemas.microsoft.com/office/powerpoint/2010/main" val="3002829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smtClean="0"/>
              <a:t>HPV Vaccine</a:t>
            </a:r>
            <a:endParaRPr lang="en-US" sz="4000" b="1"/>
          </a:p>
        </p:txBody>
      </p:sp>
      <p:pic>
        <p:nvPicPr>
          <p:cNvPr id="1026" name="Picture 2" descr="http://2.bp.blogspot.com/-5yjo2hbqAtk/UBezM30ixEI/AAAAAAAAAA0/2TK_50dBviY/s1600/Gardasil-vs.-Cervarix-for-Top-HPV-Vaccin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50627" y="177800"/>
            <a:ext cx="1705970" cy="1091442"/>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data:image/jpeg;base64,/9j/4AAQSkZJRgABAQAAAQABAAD/2wCEAAkGBhQQERAUEhARFBQUEBAQEA8XFRQWFRUVFBAXFBUVFBUYHCYeGBkjGRQWHy8gIycpLCwsFR4xNTAtNSYrLCkBCQoKDgwNGA8PGiwfHB8uKSkpKSktKSksLCkpLCkpLCwpLCkpKSksLC4sNCwpLS4pLiwsKSkpLSkpLTUuLiwpKf/AABEIAKkBKwMBIgACEQEDEQH/xAAbAAEAAQUBAAAAAAAAAAAAAAAABAECAwUGB//EAEAQAAIBAgQCBgYGCgEFAAAAAAABAgMRBBIhMQVBEyJRYXGxBjJygZGhFEKywdHwFRYzQ1JTYoKD4cIjJHOS8f/EABoBAQADAQEBAAAAAAAAAAAAAAABAgMFBAb/xAAoEQEBAAIBBAEDBAMBAAAAAAAAAQIRAwQSITFBBVGRIzJhgSJCcRP/2gAMAwEAAhEDEQA/APcQAAAAAAAAAAAAAAAAAAAAAAAAAAAAAAAAAAAAAAAAAAAAAAAAAAAAAAAAAAAAAAAAAAAAAAAAAAAKZuXyAqAAAAAAAAAAAAAAAAAAAAAAAAAAAAAAAAAAAAAAGKpioRdnKKdm7X1duxbsDKCAuN0nlSmnmWaOqV13XE+JPZL7/wAAJ5S5yvpXxepSopxcotzirrSy5/gclwvj06eIpzlOUusoyu27xlo7+fuPFy9Xjx5zCx0+n+nZ8/FeSX7+P+PSHxVRqxhKyU5ZIS/qy5rP4eXaTnNLdkejRjOPWinaeZJq9mndNd6MeOi7rwPVLdOflremeeNgt3+feRJ1VOcWr3Tun26ar3kOOGte7W+7S+6yMtGrBNWkm012O3Zt7xtp2STc8tyDV4j0jpU5OEm8y0aVt7XtuQV6ZRcmlSllt1Z5o6u17WV2veT3RE6fkvmYuiBzsvSx8qL+f4GGXpRUa0ppeNl5yHdGk6Tlvw6gHIv0kqPecY9nq9tjFPjs/wCbP3J/ciO+NJ0XJ/Dsy2VRLdpe84qWNlLd1Hpzb+d2YZTk/qfFr/Y7150N+cnaz4hTW9SH/sjDPjdFfvF7k39xx7zdkdu1728O0tcZfxJf2/iyO9pOhx+a639YaV0ry33tobJM4KMe+/wOs4DjOkppN6w6r8OT+73E45bYdT0048e7FsgAXeEAAAAAAAAAAAA1/G+IOhSlUjFO3IDYXMU8VBbyj8ThI+ksqmVynDrRzWzXcXd6O7025dpFxvH5ZOopPrNvK0lZJ3vflp+bjybegriEHJK71dtuZFqcQm27QcUpNJ9V5l2p8teRyPAeNdLVlG0ckqSq0knmkssrTi5bfWizbRjJy3mounllBuyUoytCVns7Zk+2yK21aTavGOLuNOplmnNJ2hfM2+ScVp8TzbH8aqxeV1pxUFNQS0tKTs43WvNr5Hd16MVdOSSd3b629/zocH6QcFzVWoLe9VOTypdbXfy7ycf5XzxmvCHwjjEadelJXfWUG3vdq3m1qej8Qxk1Rg1Ka69pWk1fNHm78nG3vOD4d6Mtt2W9qkcsXZNpdVuVtdO87+MqlrLRWsryb05aRsRlZLsxm5pqa2FnVw1VNSjZxqQzJrM7WdrrV9WLObnSbbO/hgajvrLXsiY6XojKUr5Ur7t7+JzOp4Ly5Sx3Og6zHp+O45Oi4FiFOnF3+rC/jl1JmJo5rasgcF4K8NGUVO93fbYm1pSX+joY7mGq4nJq8luPpzXpLhXCUJLZpp+K18n8jVqvJJuLs7e7R356cjo+NUHUpN84tS+5/Jmgp0X3fEz+XY6bOZcUl+ELNNttzTu03LNG/Le0fcXJN/Wur79d9ttrafgiZHDW/eW8EtF8C904vepL428rE6b932YIJWXVm7a7S3/u8DMqEV9WKv3IdHT7372HkvfJd9uhKq7LbZIFfpC/hKfSeyK+CJPIFB9j+BZLiFr3lFWtfVLd2V/eY6nEUnZ1FdtK19bvbTkQaySegl2PyHQPu+KMDm+1lLkp7az9D/VH5/gTuC1lCrG07qXVat8Pmalsk8M/a0/bj5ie2fLhvC7duADZ8+AAAAAAAAAAAQOOYTpaFSPNxdvFar5k8o0B4/wvhVWM2nGVlVavl5X7X7zoKPCYrWV3re3kdD6S4RJ4Vxsv+4VOStupwkkn/ckXQwi7CLlSYxqMFgowsoQtlzZWtLZrXS7tFy5E6jw+o5N69blqzY0qNtiVAqt6QKHBresm/Fu3wL6vAYT3UV4JJ/EnoqDdQsPwGlDlfxZOhRjHZL4ABG2TMMxjuWYfERqRUou8Xs9ddbcydmvlmzFblhVAYOIK9Kp/45/ZZw2Y7zEK8Jr+mS+TOCRnk630/wBZLi5FhcijpLkVLUVJQxV0rx6zjrK1ufUlvy031/hNcqFNq3T1paSdlKWttXsu/wCZsa9ZRtdN3dlZX5fhcwQxVklGjPbRZUkrWVr8v9BKPLo25vo6jck7qzs9btb6a/nQzOMcztQvK+bNZL+q9/EzfSZ/ype9xQhKo73jBKztq3ryTty2AQr1HJLoklpmlm5a7aasvtNreKdmmt1e6s9uy/xKUVO7zuFraJJ735tmYIRXh6jveql7MUufbubHg9PLUppycv8AqLV+K0MBK4b+1p+3HzJntTk/ZXbgA3fNAAAAAAAAAAAAADDioJpXSdpJrxTumavimN6FRtHNOclCnTWl5PtfJLmzbYj1WaTjWHm3Rq0453Rm5OnzlGStLL3lMm3DMbnJl6Wxw+KtfpaCf8HRycfDNmuTMRxCNLKpvrSWkYqUm7LW0Ur2Ii9IqT2jVcv5apTzX7NrfMj4ujUdWFbo61pUsk6cJJVIPNmXiu2zK7+zfsuV/UmvxGxqcZpKEama8ZTVO6T0k+UlurWLKnGckXOVGrGKnGMnJRVoy+va70XPxIcuHSlSeSlKD+kUqtpzzSllks0pauztyubupTUk4tXUk012p7onyplOPDXz5+/x/SHU4jJ1JwpwU3Gkpt5rLNJ9WO3Na37DFgeKTlWlSn0TeRzUqbbStKzi789SzBcJjSpVabq6zck53Sko5bRWvNRXmUw+DjCdOUsQr06TioqMIp07KW2ulle6I8rfpTc/Hv8AP5XcJq1q0adSVRRWaUZU1Bda0mtW9n4dhGjipvDKq6zjOnOotdYztUaUJRW99ErakzB4qlSg405SnbPUypNvrTd7aJb3XufYYlUppJRw9WWWcqsFlbWZv1rt73fZp3E6P/THuvjxvx4nryt4PiZVJzlPSre0qMrro6fLKud98xvCBOs3NuOHblC6U3lWl2urLezs370X0K9VztKlGMVvLNdvTTKra62+JMY8mUzu5NJk1o/A4BnoBwNZWlL2peZTN7/p3vL+lhci0uRR1auAAVCpQqSAFxcAUBUASuHftaftx8yKSeHftaftx8yZ7U5P2V3AAN3zQAAAAAAAAAAAAAsqrR+Br8RKaUejUXr1k3bTK9ny1t+dTYz2fga+vWcI3UJTd7ZY2v8AMrUxGviW/wBzFafxS7dN99vztd9GrPesl4QW1u/mJY+euXD1Ho93GLbtsk+/n5lZ4itZWpQTebSU9Fost2u1trTs77kJXywDbT6WrtFSs7Xt4bb62/8AlKvCoTd256ycmsztvdLwT5GGVStvKpRp66Rve+tlv4r4rTkWYis4O08WoyurxjTjdXTtpyXO77EEpkeFUl+7T23u9kkvJfBGb6PGz6kbWyvRbWtbws7Gs+k0042r1pvNdRjd3a1S2tbR9zLYwg5X6LEvVJuTlZLM3davby07gjTbdNGK3irJvS2yV3ovcYZcWpJXdSK33uno7bNX3IboNSeTCKyzwc3KKzRfY97O73MkcPVzZlTw8W927tq7s9VvdW0+faEmpxSCUWs0k21dJ2VpqLvzVm+wYjHSjJJUpSTa662tZO+i72vcZMHCaT6SSbzXVtkuzZEhADhMZG1Sp7c/tM7s4nicbVqvty8yubo/T7/lkiIuRRFyM3XEVCKhUDQBIFcr35dvL4lLkPF4TNO/Rqd0/wDqSekU76Zddk9kuSM+TK4zxNpk3U1qxQpSxFOnGMXl6qUU5TS0Ssin6Zpcuifheflc0nplc5FxJ4f+1p+3H7RHXFpP1YVH7NGXm13krhrq1KtPNTqpKS60sqsk77KV/kWkY58+HbZbPy7YAGzggAAAAAAAAAAAACjNdWpZ4yipOLv6y3Vmn/o2RpeF4fI66ve+JrVF3Z2pW+NytTCnwqys69ZqySvPst3d2/ey79C0r3ak91rKT395NRbOqo+tJLxaXmQnbDT4XSV2qcdd/wAvb3GZ4aH8EeWtlfRWWpFqccw8d8RRXd0kW/gmY/1jocpuXs06kvKJKGzRWxqf1gj9WjiJf48v22h+mqj9XCz/ALp04+WYDbFTT/TsS9qNGPjOcvKKF8VL69KPhTk/tTGhuSppfoOIlvian9saUf8Ai2V/Qcn61avLxqzXyi0NDcM4LjfEqccVVpuaTs6l7rLa6Vr33u9jpV6L0n60FL2m5fabJFHgFOO0ILwikLjtvwc94crZNuIWNg9nm9mMpfZTMkakn6tGs/8AG19qx3keHRXIyLBxXIr2R6L9QzvqR51hKGMdSrmw8ejuuh6yU7c+k1a+BPjwvEv93Sj4zk/KKO5WHXYXKkuwt2Rles5b8uLh6P4h71KcfCnJ+cjND0VqP1q8/wC2NOP/ABZ1+UrYdsZ3qOW/7VysPQ9fWqVn/kkvs2M8PQ2jzpqXtOUvtNnSWBOmdzyvutLR9GaMdqVNeEY/gTIcLiuROBKiLHAx7DLDDpbIygAAAAAAAAAAAAAAAAAaXG8EcpycataCk80owm4ptpJvTXkboAc9+qsH68qs/aq1ZfJyMlP0ToL9zT8XFN/M3oA19Lg8I7RivBJeRnWBj2EkAYVhY9hcqK7DIALVBFcpUAUsVAAAAAAAAAAAAAAAAAAAAAAAAAAAAAAAAAAAAAAAAAAAAAAAAAAAAAAAAAAAAAAAAAAAAAAAAAAAAAAAAAAAAAAAAAAAAAAAAAAAAAAAAAAAAAAAAAAAAAAAAAAAAAAAAAA//9k="/>
          <p:cNvSpPr>
            <a:spLocks noChangeAspect="1" noChangeArrowheads="1"/>
          </p:cNvSpPr>
          <p:nvPr/>
        </p:nvSpPr>
        <p:spPr bwMode="auto">
          <a:xfrm>
            <a:off x="0" y="-779463"/>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AutoShape 6" descr="data:image/jpeg;base64,/9j/4AAQSkZJRgABAQAAAQABAAD/2wCEAAkGBhQQERAUEhARFBQUEBAQEA8XFRQWFRUVFBAXFBUVFBUYHCYeGBkjGRQWHy8gIycpLCwsFR4xNTAtNSYrLCkBCQoKDgwNGA8PGiwfHB8uKSkpKSktKSksLCkpLCkpLCwpLCkpKSksLC4sNCwpLS4pLiwsKSkpLSkpLTUuLiwpKf/AABEIAKkBKwMBIgACEQEDEQH/xAAbAAEAAQUBAAAAAAAAAAAAAAAABAECAwUGB//EAEAQAAIBAgQCBgYGCgEFAAAAAAABAgMRBBIhMQVBEyJRYXGxBjJygZGhFEKywdHwFRYzQ1JTYoKD4cIjJHOS8f/EABoBAQADAQEBAAAAAAAAAAAAAAABAgMFBAb/xAAoEQEBAAIBBAEDBAMBAAAAAAAAAQIRAwQSITFBBVGRIzJhgSJCcRP/2gAMAwEAAhEDEQA/APcQAAAAAAAAAAAAAAAAAAAAAAAAAAAAAAAAAAAAAAAAAAAAAAAAAAAAAAAAAAAAAAAAAAAAAAAAAAAKZuXyAqAAAAAAAAAAAAAAAAAAAAAAAAAAAAAAAAAAAAAAGKpioRdnKKdm7X1duxbsDKCAuN0nlSmnmWaOqV13XE+JPZL7/wAAJ5S5yvpXxepSopxcotzirrSy5/gclwvj06eIpzlOUusoyu27xlo7+fuPFy9Xjx5zCx0+n+nZ8/FeSX7+P+PSHxVRqxhKyU5ZIS/qy5rP4eXaTnNLdkejRjOPWinaeZJq9mndNd6MeOi7rwPVLdOflremeeNgt3+feRJ1VOcWr3Tun26ar3kOOGte7W+7S+6yMtGrBNWkm012O3Zt7xtp2STc8tyDV4j0jpU5OEm8y0aVt7XtuQV6ZRcmlSllt1Z5o6u17WV2veT3RE6fkvmYuiBzsvSx8qL+f4GGXpRUa0ppeNl5yHdGk6Tlvw6gHIv0kqPecY9nq9tjFPjs/wCbP3J/ciO+NJ0XJ/Dsy2VRLdpe84qWNlLd1Hpzb+d2YZTk/qfFr/Y7150N+cnaz4hTW9SH/sjDPjdFfvF7k39xx7zdkdu1728O0tcZfxJf2/iyO9pOhx+a639YaV0ry33tobJM4KMe+/wOs4DjOkppN6w6r8OT+73E45bYdT0048e7FsgAXeEAAAAAAAAAAAA1/G+IOhSlUjFO3IDYXMU8VBbyj8ThI+ksqmVynDrRzWzXcXd6O7025dpFxvH5ZOopPrNvK0lZJ3vflp+bjybegriEHJK71dtuZFqcQm27QcUpNJ9V5l2p8teRyPAeNdLVlG0ckqSq0knmkssrTi5bfWizbRjJy3mounllBuyUoytCVns7Zk+2yK21aTavGOLuNOplmnNJ2hfM2+ScVp8TzbH8aqxeV1pxUFNQS0tKTs43WvNr5Hd16MVdOSSd3b629/zocH6QcFzVWoLe9VOTypdbXfy7ycf5XzxmvCHwjjEadelJXfWUG3vdq3m1qej8Qxk1Rg1Ka69pWk1fNHm78nG3vOD4d6Mtt2W9qkcsXZNpdVuVtdO87+MqlrLRWsryb05aRsRlZLsxm5pqa2FnVw1VNSjZxqQzJrM7WdrrV9WLObnSbbO/hgajvrLXsiY6XojKUr5Ur7t7+JzOp4Ly5Sx3Og6zHp+O45Oi4FiFOnF3+rC/jl1JmJo5rasgcF4K8NGUVO93fbYm1pSX+joY7mGq4nJq8luPpzXpLhXCUJLZpp+K18n8jVqvJJuLs7e7R356cjo+NUHUpN84tS+5/Jmgp0X3fEz+XY6bOZcUl+ELNNttzTu03LNG/Le0fcXJN/Wur79d9ttrafgiZHDW/eW8EtF8C904vepL428rE6b932YIJWXVm7a7S3/u8DMqEV9WKv3IdHT7372HkvfJd9uhKq7LbZIFfpC/hKfSeyK+CJPIFB9j+BZLiFr3lFWtfVLd2V/eY6nEUnZ1FdtK19bvbTkQaySegl2PyHQPu+KMDm+1lLkp7az9D/VH5/gTuC1lCrG07qXVat8Pmalsk8M/a0/bj5ie2fLhvC7duADZ8+AAAAAAAAAAAQOOYTpaFSPNxdvFar5k8o0B4/wvhVWM2nGVlVavl5X7X7zoKPCYrWV3re3kdD6S4RJ4Vxsv+4VOStupwkkn/ckXQwi7CLlSYxqMFgowsoQtlzZWtLZrXS7tFy5E6jw+o5N69blqzY0qNtiVAqt6QKHBresm/Fu3wL6vAYT3UV4JJ/EnoqDdQsPwGlDlfxZOhRjHZL4ABG2TMMxjuWYfERqRUou8Xs9ddbcydmvlmzFblhVAYOIK9Kp/45/ZZw2Y7zEK8Jr+mS+TOCRnk630/wBZLi5FhcijpLkVLUVJQxV0rx6zjrK1ufUlvy031/hNcqFNq3T1paSdlKWttXsu/wCZsa9ZRtdN3dlZX5fhcwQxVklGjPbRZUkrWVr8v9BKPLo25vo6jck7qzs9btb6a/nQzOMcztQvK+bNZL+q9/EzfSZ/ype9xQhKo73jBKztq3ryTty2AQr1HJLoklpmlm5a7aasvtNreKdmmt1e6s9uy/xKUVO7zuFraJJ735tmYIRXh6jveql7MUufbubHg9PLUppycv8AqLV+K0MBK4b+1p+3HzJntTk/ZXbgA3fNAAAAAAAAAAAAADDioJpXSdpJrxTumavimN6FRtHNOclCnTWl5PtfJLmzbYj1WaTjWHm3Rq0453Rm5OnzlGStLL3lMm3DMbnJl6Wxw+KtfpaCf8HRycfDNmuTMRxCNLKpvrSWkYqUm7LW0Ur2Ii9IqT2jVcv5apTzX7NrfMj4ujUdWFbo61pUsk6cJJVIPNmXiu2zK7+zfsuV/UmvxGxqcZpKEama8ZTVO6T0k+UlurWLKnGckXOVGrGKnGMnJRVoy+va70XPxIcuHSlSeSlKD+kUqtpzzSllks0pauztyubupTUk4tXUk012p7onyplOPDXz5+/x/SHU4jJ1JwpwU3Gkpt5rLNJ9WO3Na37DFgeKTlWlSn0TeRzUqbbStKzi789SzBcJjSpVabq6zck53Sko5bRWvNRXmUw+DjCdOUsQr06TioqMIp07KW2ulle6I8rfpTc/Hv8AP5XcJq1q0adSVRRWaUZU1Bda0mtW9n4dhGjipvDKq6zjOnOotdYztUaUJRW99ErakzB4qlSg405SnbPUypNvrTd7aJb3XufYYlUppJRw9WWWcqsFlbWZv1rt73fZp3E6P/THuvjxvx4nryt4PiZVJzlPSre0qMrro6fLKud98xvCBOs3NuOHblC6U3lWl2urLezs370X0K9VztKlGMVvLNdvTTKra62+JMY8mUzu5NJk1o/A4BnoBwNZWlL2peZTN7/p3vL+lhci0uRR1auAAVCpQqSAFxcAUBUASuHftaftx8yKSeHftaftx8yZ7U5P2V3AAN3zQAAAAAAAAAAAAAsqrR+Br8RKaUejUXr1k3bTK9ny1t+dTYz2fga+vWcI3UJTd7ZY2v8AMrUxGviW/wBzFafxS7dN99vztd9GrPesl4QW1u/mJY+euXD1Ho93GLbtsk+/n5lZ4itZWpQTebSU9Fost2u1trTs77kJXywDbT6WrtFSs7Xt4bb62/8AlKvCoTd256ycmsztvdLwT5GGVStvKpRp66Rve+tlv4r4rTkWYis4O08WoyurxjTjdXTtpyXO77EEpkeFUl+7T23u9kkvJfBGb6PGz6kbWyvRbWtbws7Gs+k0042r1pvNdRjd3a1S2tbR9zLYwg5X6LEvVJuTlZLM3davby07gjTbdNGK3irJvS2yV3ovcYZcWpJXdSK33uno7bNX3IboNSeTCKyzwc3KKzRfY97O73MkcPVzZlTw8W927tq7s9VvdW0+faEmpxSCUWs0k21dJ2VpqLvzVm+wYjHSjJJUpSTa662tZO+i72vcZMHCaT6SSbzXVtkuzZEhADhMZG1Sp7c/tM7s4nicbVqvty8yubo/T7/lkiIuRRFyM3XEVCKhUDQBIFcr35dvL4lLkPF4TNO/Rqd0/wDqSekU76Zddk9kuSM+TK4zxNpk3U1qxQpSxFOnGMXl6qUU5TS0Ssin6Zpcuifheflc0nplc5FxJ4f+1p+3H7RHXFpP1YVH7NGXm13krhrq1KtPNTqpKS60sqsk77KV/kWkY58+HbZbPy7YAGzggAAAAAAAAAAAACjNdWpZ4yipOLv6y3Vmn/o2RpeF4fI66ve+JrVF3Z2pW+NytTCnwqys69ZqySvPst3d2/ey79C0r3ak91rKT395NRbOqo+tJLxaXmQnbDT4XSV2qcdd/wAvb3GZ4aH8EeWtlfRWWpFqccw8d8RRXd0kW/gmY/1jocpuXs06kvKJKGzRWxqf1gj9WjiJf48v22h+mqj9XCz/ALp04+WYDbFTT/TsS9qNGPjOcvKKF8VL69KPhTk/tTGhuSppfoOIlvian9saUf8Ai2V/Qcn61avLxqzXyi0NDcM4LjfEqccVVpuaTs6l7rLa6Vr33u9jpV6L0n60FL2m5fabJFHgFOO0ILwikLjtvwc94crZNuIWNg9nm9mMpfZTMkakn6tGs/8AG19qx3keHRXIyLBxXIr2R6L9QzvqR51hKGMdSrmw8ejuuh6yU7c+k1a+BPjwvEv93Sj4zk/KKO5WHXYXKkuwt2Rles5b8uLh6P4h71KcfCnJ+cjND0VqP1q8/wC2NOP/ABZ1+UrYdsZ3qOW/7VysPQ9fWqVn/kkvs2M8PQ2jzpqXtOUvtNnSWBOmdzyvutLR9GaMdqVNeEY/gTIcLiuROBKiLHAx7DLDDpbIygAAAAAAAAAAAAAAAAAaXG8EcpycataCk80owm4ptpJvTXkboAc9+qsH68qs/aq1ZfJyMlP0ToL9zT8XFN/M3oA19Lg8I7RivBJeRnWBj2EkAYVhY9hcqK7DIALVBFcpUAUsVAAAAAAAAAAAAAAAAAAAAAAAAAAAAAAAAAAAAAAAAAAAAAAAAAAAAAAAAAAAAAAAAAAAAAAAAAAAAAAAAAAAAAAAAAAAAAAAAAAAAAAAAAAAAAAAAAAAAAAAAAAAAAAAAAA//9k="/>
          <p:cNvSpPr>
            <a:spLocks noChangeAspect="1" noChangeArrowheads="1"/>
          </p:cNvSpPr>
          <p:nvPr/>
        </p:nvSpPr>
        <p:spPr bwMode="auto">
          <a:xfrm>
            <a:off x="152400" y="-627063"/>
            <a:ext cx="2847975" cy="1609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AutoShape 8" descr="data:image/jpeg;base64,/9j/4AAQSkZJRgABAQAAAQABAAD/2wCEAAkGBhQQERAUEhARFBQUEBAQEA8XFRQWFRUVFBAXFBUVFBUYHCYeGBkjGRQWHy8gIycpLCwsFR4xNTAtNSYrLCkBCQoKDgwNGA8PGiwfHB8uKSkpKSktKSksLCkpLCkpLCwpLCkpKSksLC4sNCwpLS4pLiwsKSkpLSkpLTUuLiwpKf/AABEIAKkBKwMBIgACEQEDEQH/xAAbAAEAAQUBAAAAAAAAAAAAAAAABAECAwUGB//EAEAQAAIBAgQCBgYGCgEFAAAAAAABAgMRBBIhMQVBEyJRYXGxBjJygZGhFEKywdHwFRYzQ1JTYoKD4cIjJHOS8f/EABoBAQADAQEBAAAAAAAAAAAAAAABAgMFBAb/xAAoEQEBAAIBBAEDBAMBAAAAAAAAAQIRAwQSITFBBVGRIzJhgSJCcRP/2gAMAwEAAhEDEQA/APcQAAAAAAAAAAAAAAAAAAAAAAAAAAAAAAAAAAAAAAAAAAAAAAAAAAAAAAAAAAAAAAAAAAAAAAAAAAAKZuXyAqAAAAAAAAAAAAAAAAAAAAAAAAAAAAAAAAAAAAAAGKpioRdnKKdm7X1duxbsDKCAuN0nlSmnmWaOqV13XE+JPZL7/wAAJ5S5yvpXxepSopxcotzirrSy5/gclwvj06eIpzlOUusoyu27xlo7+fuPFy9Xjx5zCx0+n+nZ8/FeSX7+P+PSHxVRqxhKyU5ZIS/qy5rP4eXaTnNLdkejRjOPWinaeZJq9mndNd6MeOi7rwPVLdOflremeeNgt3+feRJ1VOcWr3Tun26ar3kOOGte7W+7S+6yMtGrBNWkm012O3Zt7xtp2STc8tyDV4j0jpU5OEm8y0aVt7XtuQV6ZRcmlSllt1Z5o6u17WV2veT3RE6fkvmYuiBzsvSx8qL+f4GGXpRUa0ppeNl5yHdGk6Tlvw6gHIv0kqPecY9nq9tjFPjs/wCbP3J/ciO+NJ0XJ/Dsy2VRLdpe84qWNlLd1Hpzb+d2YZTk/qfFr/Y7150N+cnaz4hTW9SH/sjDPjdFfvF7k39xx7zdkdu1728O0tcZfxJf2/iyO9pOhx+a639YaV0ry33tobJM4KMe+/wOs4DjOkppN6w6r8OT+73E45bYdT0048e7FsgAXeEAAAAAAAAAAAA1/G+IOhSlUjFO3IDYXMU8VBbyj8ThI+ksqmVynDrRzWzXcXd6O7025dpFxvH5ZOopPrNvK0lZJ3vflp+bjybegriEHJK71dtuZFqcQm27QcUpNJ9V5l2p8teRyPAeNdLVlG0ckqSq0knmkssrTi5bfWizbRjJy3mounllBuyUoytCVns7Zk+2yK21aTavGOLuNOplmnNJ2hfM2+ScVp8TzbH8aqxeV1pxUFNQS0tKTs43WvNr5Hd16MVdOSSd3b629/zocH6QcFzVWoLe9VOTypdbXfy7ycf5XzxmvCHwjjEadelJXfWUG3vdq3m1qej8Qxk1Rg1Ka69pWk1fNHm78nG3vOD4d6Mtt2W9qkcsXZNpdVuVtdO87+MqlrLRWsryb05aRsRlZLsxm5pqa2FnVw1VNSjZxqQzJrM7WdrrV9WLObnSbbO/hgajvrLXsiY6XojKUr5Ur7t7+JzOp4Ly5Sx3Og6zHp+O45Oi4FiFOnF3+rC/jl1JmJo5rasgcF4K8NGUVO93fbYm1pSX+joY7mGq4nJq8luPpzXpLhXCUJLZpp+K18n8jVqvJJuLs7e7R356cjo+NUHUpN84tS+5/Jmgp0X3fEz+XY6bOZcUl+ELNNttzTu03LNG/Le0fcXJN/Wur79d9ttrafgiZHDW/eW8EtF8C904vepL428rE6b932YIJWXVm7a7S3/u8DMqEV9WKv3IdHT7372HkvfJd9uhKq7LbZIFfpC/hKfSeyK+CJPIFB9j+BZLiFr3lFWtfVLd2V/eY6nEUnZ1FdtK19bvbTkQaySegl2PyHQPu+KMDm+1lLkp7az9D/VH5/gTuC1lCrG07qXVat8Pmalsk8M/a0/bj5ie2fLhvC7duADZ8+AAAAAAAAAAAQOOYTpaFSPNxdvFar5k8o0B4/wvhVWM2nGVlVavl5X7X7zoKPCYrWV3re3kdD6S4RJ4Vxsv+4VOStupwkkn/ckXQwi7CLlSYxqMFgowsoQtlzZWtLZrXS7tFy5E6jw+o5N69blqzY0qNtiVAqt6QKHBresm/Fu3wL6vAYT3UV4JJ/EnoqDdQsPwGlDlfxZOhRjHZL4ABG2TMMxjuWYfERqRUou8Xs9ddbcydmvlmzFblhVAYOIK9Kp/45/ZZw2Y7zEK8Jr+mS+TOCRnk630/wBZLi5FhcijpLkVLUVJQxV0rx6zjrK1ufUlvy031/hNcqFNq3T1paSdlKWttXsu/wCZsa9ZRtdN3dlZX5fhcwQxVklGjPbRZUkrWVr8v9BKPLo25vo6jck7qzs9btb6a/nQzOMcztQvK+bNZL+q9/EzfSZ/ype9xQhKo73jBKztq3ryTty2AQr1HJLoklpmlm5a7aasvtNreKdmmt1e6s9uy/xKUVO7zuFraJJ735tmYIRXh6jveql7MUufbubHg9PLUppycv8AqLV+K0MBK4b+1p+3HzJntTk/ZXbgA3fNAAAAAAAAAAAAADDioJpXSdpJrxTumavimN6FRtHNOclCnTWl5PtfJLmzbYj1WaTjWHm3Rq0453Rm5OnzlGStLL3lMm3DMbnJl6Wxw+KtfpaCf8HRycfDNmuTMRxCNLKpvrSWkYqUm7LW0Ur2Ii9IqT2jVcv5apTzX7NrfMj4ujUdWFbo61pUsk6cJJVIPNmXiu2zK7+zfsuV/UmvxGxqcZpKEama8ZTVO6T0k+UlurWLKnGckXOVGrGKnGMnJRVoy+va70XPxIcuHSlSeSlKD+kUqtpzzSllks0pauztyubupTUk4tXUk012p7onyplOPDXz5+/x/SHU4jJ1JwpwU3Gkpt5rLNJ9WO3Na37DFgeKTlWlSn0TeRzUqbbStKzi789SzBcJjSpVabq6zck53Sko5bRWvNRXmUw+DjCdOUsQr06TioqMIp07KW2ulle6I8rfpTc/Hv8AP5XcJq1q0adSVRRWaUZU1Bda0mtW9n4dhGjipvDKq6zjOnOotdYztUaUJRW99ErakzB4qlSg405SnbPUypNvrTd7aJb3XufYYlUppJRw9WWWcqsFlbWZv1rt73fZp3E6P/THuvjxvx4nryt4PiZVJzlPSre0qMrro6fLKud98xvCBOs3NuOHblC6U3lWl2urLezs370X0K9VztKlGMVvLNdvTTKra62+JMY8mUzu5NJk1o/A4BnoBwNZWlL2peZTN7/p3vL+lhci0uRR1auAAVCpQqSAFxcAUBUASuHftaftx8yKSeHftaftx8yZ7U5P2V3AAN3zQAAAAAAAAAAAAAsqrR+Br8RKaUejUXr1k3bTK9ny1t+dTYz2fga+vWcI3UJTd7ZY2v8AMrUxGviW/wBzFafxS7dN99vztd9GrPesl4QW1u/mJY+euXD1Ho93GLbtsk+/n5lZ4itZWpQTebSU9Fost2u1trTs77kJXywDbT6WrtFSs7Xt4bb62/8AlKvCoTd256ycmsztvdLwT5GGVStvKpRp66Rve+tlv4r4rTkWYis4O08WoyurxjTjdXTtpyXO77EEpkeFUl+7T23u9kkvJfBGb6PGz6kbWyvRbWtbws7Gs+k0042r1pvNdRjd3a1S2tbR9zLYwg5X6LEvVJuTlZLM3davby07gjTbdNGK3irJvS2yV3ovcYZcWpJXdSK33uno7bNX3IboNSeTCKyzwc3KKzRfY97O73MkcPVzZlTw8W927tq7s9VvdW0+faEmpxSCUWs0k21dJ2VpqLvzVm+wYjHSjJJUpSTa662tZO+i72vcZMHCaT6SSbzXVtkuzZEhADhMZG1Sp7c/tM7s4nicbVqvty8yubo/T7/lkiIuRRFyM3XEVCKhUDQBIFcr35dvL4lLkPF4TNO/Rqd0/wDqSekU76Zddk9kuSM+TK4zxNpk3U1qxQpSxFOnGMXl6qUU5TS0Ssin6Zpcuifheflc0nplc5FxJ4f+1p+3H7RHXFpP1YVH7NGXm13krhrq1KtPNTqpKS60sqsk77KV/kWkY58+HbZbPy7YAGzggAAAAAAAAAAAACjNdWpZ4yipOLv6y3Vmn/o2RpeF4fI66ve+JrVF3Z2pW+NytTCnwqys69ZqySvPst3d2/ey79C0r3ak91rKT395NRbOqo+tJLxaXmQnbDT4XSV2qcdd/wAvb3GZ4aH8EeWtlfRWWpFqccw8d8RRXd0kW/gmY/1jocpuXs06kvKJKGzRWxqf1gj9WjiJf48v22h+mqj9XCz/ALp04+WYDbFTT/TsS9qNGPjOcvKKF8VL69KPhTk/tTGhuSppfoOIlvian9saUf8Ai2V/Qcn61avLxqzXyi0NDcM4LjfEqccVVpuaTs6l7rLa6Vr33u9jpV6L0n60FL2m5fabJFHgFOO0ILwikLjtvwc94crZNuIWNg9nm9mMpfZTMkakn6tGs/8AG19qx3keHRXIyLBxXIr2R6L9QzvqR51hKGMdSrmw8ejuuh6yU7c+k1a+BPjwvEv93Sj4zk/KKO5WHXYXKkuwt2Rles5b8uLh6P4h71KcfCnJ+cjND0VqP1q8/wC2NOP/ABZ1+UrYdsZ3qOW/7VysPQ9fWqVn/kkvs2M8PQ2jzpqXtOUvtNnSWBOmdzyvutLR9GaMdqVNeEY/gTIcLiuROBKiLHAx7DLDDpbIygAAAAAAAAAAAAAAAAAaXG8EcpycataCk80owm4ptpJvTXkboAc9+qsH68qs/aq1ZfJyMlP0ToL9zT8XFN/M3oA19Lg8I7RivBJeRnWBj2EkAYVhY9hcqK7DIALVBFcpUAUsVAAAAAAAAAAAAAAAAAAAAAAAAAAAAAAAAAAAAAAAAAAAAAAAAAAAAAAAAAAAAAAAAAAAAAAAAAAAAAAAAAAAAAAAAAAAAAAAAAAAAAAAAAAAAAAAAAAAAAAAAAAAAAAAAAA//9k="/>
          <p:cNvSpPr>
            <a:spLocks noChangeAspect="1" noChangeArrowheads="1"/>
          </p:cNvSpPr>
          <p:nvPr/>
        </p:nvSpPr>
        <p:spPr bwMode="auto">
          <a:xfrm>
            <a:off x="0" y="-1539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AutoShape 10" descr="data:image/jpeg;base64,/9j/4AAQSkZJRgABAQAAAQABAAD/2wCEAAkGBhQQERAUEhARFBQUEBAQEA8XFRQWFRUVFBAXFBUVFBUYHCYeGBkjGRQWHy8gIycpLCwsFR4xNTAtNSYrLCkBCQoKDgwNGA8PGiwfHB8uKSkpKSktKSksLCkpLCkpLCwpLCkpKSksLC4sNCwpLS4pLiwsKSkpLSkpLTUuLiwpKf/AABEIAKkBKwMBIgACEQEDEQH/xAAbAAEAAQUBAAAAAAAAAAAAAAAABAECAwUGB//EAEAQAAIBAgQCBgYGCgEFAAAAAAABAgMRBBIhMQVBEyJRYXGxBjJygZGhFEKywdHwFRYzQ1JTYoKD4cIjJHOS8f/EABoBAQADAQEBAAAAAAAAAAAAAAABAgMFBAb/xAAoEQEBAAIBBAEDBAMBAAAAAAAAAQIRAwQSITFBBVGRIzJhgSJCcRP/2gAMAwEAAhEDEQA/APcQAAAAAAAAAAAAAAAAAAAAAAAAAAAAAAAAAAAAAAAAAAAAAAAAAAAAAAAAAAAAAAAAAAAAAAAAAAAKZuXyAqAAAAAAAAAAAAAAAAAAAAAAAAAAAAAAAAAAAAAAGKpioRdnKKdm7X1duxbsDKCAuN0nlSmnmWaOqV13XE+JPZL7/wAAJ5S5yvpXxepSopxcotzirrSy5/gclwvj06eIpzlOUusoyu27xlo7+fuPFy9Xjx5zCx0+n+nZ8/FeSX7+P+PSHxVRqxhKyU5ZIS/qy5rP4eXaTnNLdkejRjOPWinaeZJq9mndNd6MeOi7rwPVLdOflremeeNgt3+feRJ1VOcWr3Tun26ar3kOOGte7W+7S+6yMtGrBNWkm012O3Zt7xtp2STc8tyDV4j0jpU5OEm8y0aVt7XtuQV6ZRcmlSllt1Z5o6u17WV2veT3RE6fkvmYuiBzsvSx8qL+f4GGXpRUa0ppeNl5yHdGk6Tlvw6gHIv0kqPecY9nq9tjFPjs/wCbP3J/ciO+NJ0XJ/Dsy2VRLdpe84qWNlLd1Hpzb+d2YZTk/qfFr/Y7150N+cnaz4hTW9SH/sjDPjdFfvF7k39xx7zdkdu1728O0tcZfxJf2/iyO9pOhx+a639YaV0ry33tobJM4KMe+/wOs4DjOkppN6w6r8OT+73E45bYdT0048e7FsgAXeEAAAAAAAAAAAA1/G+IOhSlUjFO3IDYXMU8VBbyj8ThI+ksqmVynDrRzWzXcXd6O7025dpFxvH5ZOopPrNvK0lZJ3vflp+bjybegriEHJK71dtuZFqcQm27QcUpNJ9V5l2p8teRyPAeNdLVlG0ckqSq0knmkssrTi5bfWizbRjJy3mounllBuyUoytCVns7Zk+2yK21aTavGOLuNOplmnNJ2hfM2+ScVp8TzbH8aqxeV1pxUFNQS0tKTs43WvNr5Hd16MVdOSSd3b629/zocH6QcFzVWoLe9VOTypdbXfy7ycf5XzxmvCHwjjEadelJXfWUG3vdq3m1qej8Qxk1Rg1Ka69pWk1fNHm78nG3vOD4d6Mtt2W9qkcsXZNpdVuVtdO87+MqlrLRWsryb05aRsRlZLsxm5pqa2FnVw1VNSjZxqQzJrM7WdrrV9WLObnSbbO/hgajvrLXsiY6XojKUr5Ur7t7+JzOp4Ly5Sx3Og6zHp+O45Oi4FiFOnF3+rC/jl1JmJo5rasgcF4K8NGUVO93fbYm1pSX+joY7mGq4nJq8luPpzXpLhXCUJLZpp+K18n8jVqvJJuLs7e7R356cjo+NUHUpN84tS+5/Jmgp0X3fEz+XY6bOZcUl+ELNNttzTu03LNG/Le0fcXJN/Wur79d9ttrafgiZHDW/eW8EtF8C904vepL428rE6b932YIJWXVm7a7S3/u8DMqEV9WKv3IdHT7372HkvfJd9uhKq7LbZIFfpC/hKfSeyK+CJPIFB9j+BZLiFr3lFWtfVLd2V/eY6nEUnZ1FdtK19bvbTkQaySegl2PyHQPu+KMDm+1lLkp7az9D/VH5/gTuC1lCrG07qXVat8Pmalsk8M/a0/bj5ie2fLhvC7duADZ8+AAAAAAAAAAAQOOYTpaFSPNxdvFar5k8o0B4/wvhVWM2nGVlVavl5X7X7zoKPCYrWV3re3kdD6S4RJ4Vxsv+4VOStupwkkn/ckXQwi7CLlSYxqMFgowsoQtlzZWtLZrXS7tFy5E6jw+o5N69blqzY0qNtiVAqt6QKHBresm/Fu3wL6vAYT3UV4JJ/EnoqDdQsPwGlDlfxZOhRjHZL4ABG2TMMxjuWYfERqRUou8Xs9ddbcydmvlmzFblhVAYOIK9Kp/45/ZZw2Y7zEK8Jr+mS+TOCRnk630/wBZLi5FhcijpLkVLUVJQxV0rx6zjrK1ufUlvy031/hNcqFNq3T1paSdlKWttXsu/wCZsa9ZRtdN3dlZX5fhcwQxVklGjPbRZUkrWVr8v9BKPLo25vo6jck7qzs9btb6a/nQzOMcztQvK+bNZL+q9/EzfSZ/ype9xQhKo73jBKztq3ryTty2AQr1HJLoklpmlm5a7aasvtNreKdmmt1e6s9uy/xKUVO7zuFraJJ735tmYIRXh6jveql7MUufbubHg9PLUppycv8AqLV+K0MBK4b+1p+3HzJntTk/ZXbgA3fNAAAAAAAAAAAAADDioJpXSdpJrxTumavimN6FRtHNOclCnTWl5PtfJLmzbYj1WaTjWHm3Rq0453Rm5OnzlGStLL3lMm3DMbnJl6Wxw+KtfpaCf8HRycfDNmuTMRxCNLKpvrSWkYqUm7LW0Ur2Ii9IqT2jVcv5apTzX7NrfMj4ujUdWFbo61pUsk6cJJVIPNmXiu2zK7+zfsuV/UmvxGxqcZpKEama8ZTVO6T0k+UlurWLKnGckXOVGrGKnGMnJRVoy+va70XPxIcuHSlSeSlKD+kUqtpzzSllks0pauztyubupTUk4tXUk012p7onyplOPDXz5+/x/SHU4jJ1JwpwU3Gkpt5rLNJ9WO3Na37DFgeKTlWlSn0TeRzUqbbStKzi789SzBcJjSpVabq6zck53Sko5bRWvNRXmUw+DjCdOUsQr06TioqMIp07KW2ulle6I8rfpTc/Hv8AP5XcJq1q0adSVRRWaUZU1Bda0mtW9n4dhGjipvDKq6zjOnOotdYztUaUJRW99ErakzB4qlSg405SnbPUypNvrTd7aJb3XufYYlUppJRw9WWWcqsFlbWZv1rt73fZp3E6P/THuvjxvx4nryt4PiZVJzlPSre0qMrro6fLKud98xvCBOs3NuOHblC6U3lWl2urLezs370X0K9VztKlGMVvLNdvTTKra62+JMY8mUzu5NJk1o/A4BnoBwNZWlL2peZTN7/p3vL+lhci0uRR1auAAVCpQqSAFxcAUBUASuHftaftx8yKSeHftaftx8yZ7U5P2V3AAN3zQAAAAAAAAAAAAAsqrR+Br8RKaUejUXr1k3bTK9ny1t+dTYz2fga+vWcI3UJTd7ZY2v8AMrUxGviW/wBzFafxS7dN99vztd9GrPesl4QW1u/mJY+euXD1Ho93GLbtsk+/n5lZ4itZWpQTebSU9Fost2u1trTs77kJXywDbT6WrtFSs7Xt4bb62/8AlKvCoTd256ycmsztvdLwT5GGVStvKpRp66Rve+tlv4r4rTkWYis4O08WoyurxjTjdXTtpyXO77EEpkeFUl+7T23u9kkvJfBGb6PGz6kbWyvRbWtbws7Gs+k0042r1pvNdRjd3a1S2tbR9zLYwg5X6LEvVJuTlZLM3davby07gjTbdNGK3irJvS2yV3ovcYZcWpJXdSK33uno7bNX3IboNSeTCKyzwc3KKzRfY97O73MkcPVzZlTw8W927tq7s9VvdW0+faEmpxSCUWs0k21dJ2VpqLvzVm+wYjHSjJJUpSTa662tZO+i72vcZMHCaT6SSbzXVtkuzZEhADhMZG1Sp7c/tM7s4nicbVqvty8yubo/T7/lkiIuRRFyM3XEVCKhUDQBIFcr35dvL4lLkPF4TNO/Rqd0/wDqSekU76Zddk9kuSM+TK4zxNpk3U1qxQpSxFOnGMXl6qUU5TS0Ssin6Zpcuifheflc0nplc5FxJ4f+1p+3H7RHXFpP1YVH7NGXm13krhrq1KtPNTqpKS60sqsk77KV/kWkY58+HbZbPy7YAGzggAAAAAAAAAAAACjNdWpZ4yipOLv6y3Vmn/o2RpeF4fI66ve+JrVF3Z2pW+NytTCnwqys69ZqySvPst3d2/ey79C0r3ak91rKT395NRbOqo+tJLxaXmQnbDT4XSV2qcdd/wAvb3GZ4aH8EeWtlfRWWpFqccw8d8RRXd0kW/gmY/1jocpuXs06kvKJKGzRWxqf1gj9WjiJf48v22h+mqj9XCz/ALp04+WYDbFTT/TsS9qNGPjOcvKKF8VL69KPhTk/tTGhuSppfoOIlvian9saUf8Ai2V/Qcn61avLxqzXyi0NDcM4LjfEqccVVpuaTs6l7rLa6Vr33u9jpV6L0n60FL2m5fabJFHgFOO0ILwikLjtvwc94crZNuIWNg9nm9mMpfZTMkakn6tGs/8AG19qx3keHRXIyLBxXIr2R6L9QzvqR51hKGMdSrmw8ejuuh6yU7c+k1a+BPjwvEv93Sj4zk/KKO5WHXYXKkuwt2Rles5b8uLh6P4h71KcfCnJ+cjND0VqP1q8/wC2NOP/ABZ1+UrYdsZ3qOW/7VysPQ9fWqVn/kkvs2M8PQ2jzpqXtOUvtNnSWBOmdzyvutLR9GaMdqVNeEY/gTIcLiuROBKiLHAx7DLDDpbIygAAAAAAAAAAAAAAAAAaXG8EcpycataCk80owm4ptpJvTXkboAc9+qsH68qs/aq1ZfJyMlP0ToL9zT8XFN/M3oA19Lg8I7RivBJeRnWBj2EkAYVhY9hcqK7DIALVBFcpUAUsVAAAAAAAAAAAAAAAAAAAAAAAAAAAAAAAAAAAAAAAAAAAAAAAAAAAAAAAAAAAAAAAAAAAAAAAAAAAAAAAAAAAAAAAAAAAAAAAAAAAAAAAAAAAAAAAAAAAAAAAAAAAAAAAAAA//9k="/>
          <p:cNvSpPr>
            <a:spLocks noChangeAspect="1" noChangeArrowheads="1"/>
          </p:cNvSpPr>
          <p:nvPr/>
        </p:nvSpPr>
        <p:spPr bwMode="auto">
          <a:xfrm>
            <a:off x="152400" y="-15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5" name="Picture 1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90167" y="170306"/>
            <a:ext cx="2144233" cy="972694"/>
          </a:xfrm>
          <a:prstGeom prst="rect">
            <a:avLst/>
          </a:prstGeom>
        </p:spPr>
      </p:pic>
      <p:graphicFrame>
        <p:nvGraphicFramePr>
          <p:cNvPr id="18" name="Group 568"/>
          <p:cNvGraphicFramePr>
            <a:graphicFrameLocks noGrp="1"/>
          </p:cNvGraphicFramePr>
          <p:nvPr>
            <p:extLst>
              <p:ext uri="{D42A27DB-BD31-4B8C-83A1-F6EECF244321}">
                <p14:modId xmlns:p14="http://schemas.microsoft.com/office/powerpoint/2010/main" val="789373417"/>
              </p:ext>
            </p:extLst>
          </p:nvPr>
        </p:nvGraphicFramePr>
        <p:xfrm>
          <a:off x="228600" y="1371600"/>
          <a:ext cx="8737943" cy="4779769"/>
        </p:xfrm>
        <a:graphic>
          <a:graphicData uri="http://schemas.openxmlformats.org/drawingml/2006/table">
            <a:tbl>
              <a:tblPr/>
              <a:tblGrid>
                <a:gridCol w="3017137"/>
                <a:gridCol w="2475357"/>
                <a:gridCol w="3245449"/>
              </a:tblGrid>
              <a:tr h="62089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lumMod val="75000"/>
                              <a:lumOff val="25000"/>
                            </a:schemeClr>
                          </a:solidFill>
                          <a:effectLst/>
                          <a:latin typeface="+mn-lt"/>
                        </a:rPr>
                        <a:t>Quadrivalent/HPV4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lumMod val="75000"/>
                              <a:lumOff val="25000"/>
                            </a:schemeClr>
                          </a:solidFill>
                          <a:effectLst/>
                          <a:latin typeface="+mn-lt"/>
                        </a:rPr>
                        <a:t>(Gardasil)</a:t>
                      </a:r>
                      <a:endParaRPr kumimoji="0" lang="en-US" sz="1800" b="0" i="0" u="none" strike="noStrike" cap="none" normalizeH="0" baseline="30000" dirty="0" smtClean="0">
                        <a:ln>
                          <a:noFill/>
                        </a:ln>
                        <a:solidFill>
                          <a:schemeClr val="tx1">
                            <a:lumMod val="75000"/>
                            <a:lumOff val="25000"/>
                          </a:schemeClr>
                        </a:solidFill>
                        <a:effectLst/>
                        <a:latin typeface="+mn-lt"/>
                      </a:endParaRP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722B79"/>
                          </a:solidFill>
                          <a:effectLst/>
                          <a:latin typeface="+mn-lt"/>
                        </a:rPr>
                        <a:t>Name</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lumMod val="75000"/>
                              <a:lumOff val="25000"/>
                            </a:schemeClr>
                          </a:solidFill>
                          <a:effectLst/>
                          <a:latin typeface="+mn-lt"/>
                        </a:rPr>
                        <a:t>Bivalent/HPV2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lumMod val="75000"/>
                              <a:lumOff val="25000"/>
                            </a:schemeClr>
                          </a:solidFill>
                          <a:effectLst/>
                          <a:latin typeface="+mn-lt"/>
                        </a:rPr>
                        <a:t>(Cervarix)</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solidFill>
                      <a:schemeClr val="bg2">
                        <a:lumMod val="75000"/>
                      </a:schemeClr>
                    </a:solidFill>
                  </a:tcPr>
                </a:tc>
              </a:tr>
              <a:tr h="423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lumMod val="75000"/>
                              <a:lumOff val="25000"/>
                            </a:schemeClr>
                          </a:solidFill>
                          <a:effectLst/>
                          <a:latin typeface="+mn-lt"/>
                        </a:rPr>
                        <a:t>Merck</a:t>
                      </a:r>
                      <a:endParaRPr kumimoji="0" lang="en-US" sz="1800" b="0" i="0" u="none" strike="noStrike" cap="none" normalizeH="0" baseline="30000" smtClean="0">
                        <a:ln>
                          <a:noFill/>
                        </a:ln>
                        <a:solidFill>
                          <a:schemeClr val="tx1">
                            <a:lumMod val="75000"/>
                            <a:lumOff val="25000"/>
                          </a:schemeClr>
                        </a:solidFill>
                        <a:effectLst/>
                        <a:latin typeface="+mn-lt"/>
                      </a:endParaRP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722B79"/>
                          </a:solidFill>
                          <a:effectLst/>
                          <a:latin typeface="+mn-lt"/>
                        </a:rPr>
                        <a:t>Manufacturer</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lumMod val="75000"/>
                              <a:lumOff val="25000"/>
                            </a:schemeClr>
                          </a:solidFill>
                          <a:effectLst/>
                          <a:latin typeface="+mn-lt"/>
                        </a:rPr>
                        <a:t>GlaxoSmithKline</a:t>
                      </a:r>
                      <a:endParaRPr kumimoji="0" lang="en-US" sz="1800" b="0" i="0" u="none" strike="noStrike" cap="none" normalizeH="0" baseline="30000" smtClean="0">
                        <a:ln>
                          <a:noFill/>
                        </a:ln>
                        <a:solidFill>
                          <a:schemeClr val="tx1">
                            <a:lumMod val="75000"/>
                            <a:lumOff val="25000"/>
                          </a:schemeClr>
                        </a:solidFill>
                        <a:effectLst/>
                        <a:latin typeface="+mn-lt"/>
                      </a:endParaRP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r>
              <a:tr h="423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lumMod val="75000"/>
                              <a:lumOff val="25000"/>
                            </a:schemeClr>
                          </a:solidFill>
                          <a:effectLst/>
                          <a:latin typeface="+mn-lt"/>
                          <a:cs typeface="Times New Roman" pitchFamily="18" charset="0"/>
                        </a:rPr>
                        <a:t>6, 11, 16, 18</a:t>
                      </a:r>
                      <a:endParaRPr kumimoji="0" lang="en-US" sz="1800" b="0" i="0" u="none" strike="noStrike" cap="none" normalizeH="0" baseline="0" smtClean="0">
                        <a:ln>
                          <a:noFill/>
                        </a:ln>
                        <a:solidFill>
                          <a:schemeClr val="tx1">
                            <a:lumMod val="75000"/>
                            <a:lumOff val="25000"/>
                          </a:schemeClr>
                        </a:solidFill>
                        <a:effectLst/>
                        <a:latin typeface="+mn-lt"/>
                      </a:endParaRP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722B79"/>
                          </a:solidFill>
                          <a:effectLst/>
                          <a:latin typeface="+mn-lt"/>
                        </a:rPr>
                        <a:t>Types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lumMod val="75000"/>
                              <a:lumOff val="25000"/>
                            </a:schemeClr>
                          </a:solidFill>
                          <a:effectLst/>
                          <a:latin typeface="+mn-lt"/>
                        </a:rPr>
                        <a:t>16, 18 </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r>
              <a:tr h="14675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lumMod val="75000"/>
                              <a:lumOff val="25000"/>
                            </a:schemeClr>
                          </a:solidFill>
                          <a:effectLst/>
                          <a:latin typeface="+mn-lt"/>
                        </a:rPr>
                        <a:t>Females: </a:t>
                      </a:r>
                      <a:r>
                        <a:rPr kumimoji="0" lang="en-US" sz="1800" b="0" i="0" u="none" strike="noStrike" cap="none" normalizeH="0" baseline="0" smtClean="0">
                          <a:ln>
                            <a:noFill/>
                          </a:ln>
                          <a:solidFill>
                            <a:schemeClr val="tx1">
                              <a:lumMod val="75000"/>
                              <a:lumOff val="25000"/>
                            </a:schemeClr>
                          </a:solidFill>
                          <a:effectLst/>
                          <a:latin typeface="+mn-lt"/>
                        </a:rPr>
                        <a:t>Anal, cervical, vaginal and vulvar precancer and cancer; Genital warts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 b="0" i="0" u="none" strike="noStrike" cap="none" normalizeH="0" baseline="0" smtClean="0">
                        <a:ln>
                          <a:noFill/>
                        </a:ln>
                        <a:solidFill>
                          <a:schemeClr val="tx1">
                            <a:lumMod val="75000"/>
                            <a:lumOff val="25000"/>
                          </a:schemeClr>
                        </a:solidFill>
                        <a:effectLst/>
                        <a:latin typeface="+mn-l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smtClean="0">
                          <a:ln>
                            <a:noFill/>
                          </a:ln>
                          <a:solidFill>
                            <a:schemeClr val="tx1">
                              <a:lumMod val="75000"/>
                              <a:lumOff val="25000"/>
                            </a:schemeClr>
                          </a:solidFill>
                          <a:effectLst/>
                          <a:latin typeface="+mn-lt"/>
                        </a:rPr>
                        <a:t>Males: </a:t>
                      </a:r>
                      <a:r>
                        <a:rPr kumimoji="0" lang="en-US" sz="1800" b="0" i="0" u="none" strike="noStrike" cap="none" normalizeH="0" baseline="0" smtClean="0">
                          <a:ln>
                            <a:noFill/>
                          </a:ln>
                          <a:solidFill>
                            <a:schemeClr val="tx1">
                              <a:lumMod val="75000"/>
                              <a:lumOff val="25000"/>
                            </a:schemeClr>
                          </a:solidFill>
                          <a:effectLst/>
                          <a:latin typeface="+mn-lt"/>
                        </a:rPr>
                        <a:t>Anal precancer and cancer; Genital warts </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722B79"/>
                          </a:solidFill>
                          <a:effectLst/>
                          <a:latin typeface="+mn-lt"/>
                        </a:rPr>
                        <a:t>Indications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lumMod val="75000"/>
                              <a:lumOff val="25000"/>
                            </a:schemeClr>
                          </a:solidFill>
                          <a:effectLst/>
                          <a:latin typeface="+mn-lt"/>
                        </a:rPr>
                        <a:t>Females: </a:t>
                      </a:r>
                      <a:r>
                        <a:rPr kumimoji="0" lang="en-US" sz="1800" b="0" i="0" u="none" strike="noStrike" cap="none" normalizeH="0" baseline="0" dirty="0" smtClean="0">
                          <a:ln>
                            <a:noFill/>
                          </a:ln>
                          <a:solidFill>
                            <a:schemeClr val="tx1">
                              <a:lumMod val="75000"/>
                              <a:lumOff val="25000"/>
                            </a:schemeClr>
                          </a:solidFill>
                          <a:effectLst/>
                          <a:latin typeface="+mn-lt"/>
                        </a:rPr>
                        <a:t>Cervical </a:t>
                      </a:r>
                      <a:r>
                        <a:rPr kumimoji="0" lang="en-US" sz="1800" b="0" i="0" u="none" strike="noStrike" cap="none" normalizeH="0" baseline="0" dirty="0" err="1" smtClean="0">
                          <a:ln>
                            <a:noFill/>
                          </a:ln>
                          <a:solidFill>
                            <a:schemeClr val="tx1">
                              <a:lumMod val="75000"/>
                              <a:lumOff val="25000"/>
                            </a:schemeClr>
                          </a:solidFill>
                          <a:effectLst/>
                          <a:latin typeface="+mn-lt"/>
                        </a:rPr>
                        <a:t>precancer</a:t>
                      </a:r>
                      <a:r>
                        <a:rPr kumimoji="0" lang="en-US" sz="1800" b="0" i="0" u="none" strike="noStrike" cap="none" normalizeH="0" baseline="0" dirty="0" smtClean="0">
                          <a:ln>
                            <a:noFill/>
                          </a:ln>
                          <a:solidFill>
                            <a:schemeClr val="tx1">
                              <a:lumMod val="75000"/>
                              <a:lumOff val="25000"/>
                            </a:schemeClr>
                          </a:solidFill>
                          <a:effectLst/>
                          <a:latin typeface="+mn-lt"/>
                        </a:rPr>
                        <a:t> and cancer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lumMod val="75000"/>
                              <a:lumOff val="25000"/>
                            </a:schemeClr>
                          </a:solidFill>
                          <a:effectLst/>
                          <a:latin typeface="+mn-lt"/>
                        </a:rPr>
                        <a:t>Males: </a:t>
                      </a:r>
                      <a:r>
                        <a:rPr kumimoji="0" lang="en-US" sz="1800" b="0" i="0" u="none" strike="noStrike" cap="none" normalizeH="0" baseline="0" dirty="0" smtClean="0">
                          <a:ln>
                            <a:noFill/>
                          </a:ln>
                          <a:solidFill>
                            <a:schemeClr val="tx1">
                              <a:lumMod val="75000"/>
                              <a:lumOff val="25000"/>
                            </a:schemeClr>
                          </a:solidFill>
                          <a:effectLst/>
                          <a:latin typeface="+mn-lt"/>
                        </a:rPr>
                        <a:t>Not approved for use in males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r>
              <a:tr h="12135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lumMod val="75000"/>
                              <a:lumOff val="25000"/>
                            </a:schemeClr>
                          </a:solidFill>
                          <a:effectLst/>
                          <a:latin typeface="+mn-lt"/>
                        </a:rPr>
                        <a:t>Hypersensitivity to yeast</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722B79"/>
                          </a:solidFill>
                          <a:effectLst/>
                          <a:latin typeface="+mn-lt"/>
                        </a:rPr>
                        <a:t>Contraindications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lumMod val="75000"/>
                              <a:lumOff val="25000"/>
                            </a:schemeClr>
                          </a:solidFill>
                          <a:effectLst/>
                          <a:latin typeface="+mn-lt"/>
                        </a:rPr>
                        <a:t>Hypersensitivity to latex (latex only contained in pre-filled syringes, not single-dose vials)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r>
              <a:tr h="423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lumMod val="75000"/>
                              <a:lumOff val="25000"/>
                            </a:schemeClr>
                          </a:solidFill>
                          <a:effectLst/>
                          <a:latin typeface="+mn-lt"/>
                        </a:rPr>
                        <a:t>3 dose series: 0, 2, 6 months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722B79"/>
                          </a:solidFill>
                          <a:effectLst/>
                          <a:latin typeface="+mn-lt"/>
                        </a:rPr>
                        <a:t>Schedule (IM)</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lumMod val="75000"/>
                              <a:lumOff val="25000"/>
                            </a:schemeClr>
                          </a:solidFill>
                          <a:effectLst/>
                          <a:latin typeface="+mn-lt"/>
                        </a:rPr>
                        <a:t>3 dose series: 0, 1, 6 months</a:t>
                      </a:r>
                    </a:p>
                  </a:txBody>
                  <a:tcPr marT="45726" marB="45726" anchor="ctr" anchorCtr="1" horzOverflow="overflow">
                    <a:lnL w="12700" cap="flat" cmpd="sng" algn="ctr">
                      <a:solidFill>
                        <a:schemeClr val="accent1">
                          <a:lumMod val="75000"/>
                        </a:schemeClr>
                      </a:solidFill>
                      <a:prstDash val="solid"/>
                      <a:round/>
                      <a:headEnd type="none" w="med" len="med"/>
                      <a:tailEnd type="none" w="med" len="med"/>
                    </a:lnL>
                    <a:lnR w="12700" cap="flat" cmpd="sng" algn="ctr">
                      <a:solidFill>
                        <a:schemeClr val="accent1">
                          <a:lumMod val="75000"/>
                        </a:schemeClr>
                      </a:solidFill>
                      <a:prstDash val="solid"/>
                      <a:round/>
                      <a:headEnd type="none" w="med" len="med"/>
                      <a:tailEnd type="none" w="med" len="med"/>
                    </a:lnR>
                    <a:lnT w="12700" cap="flat" cmpd="sng" algn="ctr">
                      <a:solidFill>
                        <a:schemeClr val="accent1">
                          <a:lumMod val="75000"/>
                        </a:schemeClr>
                      </a:solidFill>
                      <a:prstDash val="solid"/>
                      <a:round/>
                      <a:headEnd type="none" w="med" len="med"/>
                      <a:tailEnd type="none" w="med" len="med"/>
                    </a:lnT>
                    <a:lnB w="12700" cap="flat" cmpd="sng" algn="ctr">
                      <a:solidFill>
                        <a:schemeClr val="accent1">
                          <a:lumMod val="75000"/>
                        </a:schemeClr>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579906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t>Evolution of recommendations for </a:t>
            </a:r>
            <a:br>
              <a:rPr lang="en-US"/>
            </a:br>
            <a:r>
              <a:rPr lang="en-US"/>
              <a:t>HPV vaccination in the United States</a:t>
            </a:r>
          </a:p>
        </p:txBody>
      </p:sp>
      <p:graphicFrame>
        <p:nvGraphicFramePr>
          <p:cNvPr id="13315" name="Object 3"/>
          <p:cNvGraphicFramePr>
            <a:graphicFrameLocks noGrp="1" noChangeAspect="1"/>
          </p:cNvGraphicFramePr>
          <p:nvPr>
            <p:ph idx="1"/>
            <p:extLst>
              <p:ext uri="{D42A27DB-BD31-4B8C-83A1-F6EECF244321}">
                <p14:modId xmlns:p14="http://schemas.microsoft.com/office/powerpoint/2010/main" val="2126194412"/>
              </p:ext>
            </p:extLst>
          </p:nvPr>
        </p:nvGraphicFramePr>
        <p:xfrm>
          <a:off x="457200" y="1600200"/>
          <a:ext cx="8229600" cy="4114800"/>
        </p:xfrm>
        <a:graphic>
          <a:graphicData uri="http://schemas.openxmlformats.org/presentationml/2006/ole">
            <mc:AlternateContent xmlns:mc="http://schemas.openxmlformats.org/markup-compatibility/2006">
              <mc:Choice xmlns:v="urn:schemas-microsoft-com:vml" Requires="v">
                <p:oleObj spid="_x0000_s15373" r:id="rId4" imgW="8839966" imgH="4419983" progId="Excel.Chart.8">
                  <p:embed/>
                </p:oleObj>
              </mc:Choice>
              <mc:Fallback>
                <p:oleObj r:id="rId4" imgW="8839966" imgH="4419983"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r" eaLnBrk="1" fontAlgn="base" hangingPunct="1">
              <a:spcBef>
                <a:spcPct val="0"/>
              </a:spcBef>
              <a:spcAft>
                <a:spcPct val="0"/>
              </a:spcAft>
            </a:pPr>
            <a:fld id="{378EFDF2-19D8-4895-A131-03D021180460}" type="slidenum">
              <a:rPr lang="en-US" sz="1400" b="1" smtClean="0">
                <a:solidFill>
                  <a:srgbClr val="4B4B4B"/>
                </a:solidFill>
              </a:rPr>
              <a:pPr algn="r" eaLnBrk="1" fontAlgn="base" hangingPunct="1">
                <a:spcBef>
                  <a:spcPct val="0"/>
                </a:spcBef>
                <a:spcAft>
                  <a:spcPct val="0"/>
                </a:spcAft>
              </a:pPr>
              <a:t>21</a:t>
            </a:fld>
            <a:endParaRPr lang="en-US" sz="1400" b="1" smtClean="0">
              <a:solidFill>
                <a:srgbClr val="4B4B4B"/>
              </a:solidFill>
            </a:endParaRPr>
          </a:p>
        </p:txBody>
      </p:sp>
      <p:sp>
        <p:nvSpPr>
          <p:cNvPr id="93188" name="Text Box 4"/>
          <p:cNvSpPr txBox="1">
            <a:spLocks noChangeArrowheads="1"/>
          </p:cNvSpPr>
          <p:nvPr/>
        </p:nvSpPr>
        <p:spPr bwMode="auto">
          <a:xfrm>
            <a:off x="415925" y="2384425"/>
            <a:ext cx="3124200" cy="769937"/>
          </a:xfrm>
          <a:prstGeom prst="rect">
            <a:avLst/>
          </a:prstGeom>
          <a:solidFill>
            <a:srgbClr val="A0DEF2"/>
          </a:solidFill>
          <a:ln w="19050">
            <a:solidFill>
              <a:schemeClr val="bg2">
                <a:lumMod val="50000"/>
              </a:schemeClr>
            </a:solidFill>
            <a:miter lim="800000"/>
            <a:headEnd/>
            <a:tailEnd/>
          </a:ln>
          <a:effectLst>
            <a:outerShdw blurRad="50800" dist="38100" dir="2700000" algn="tl" rotWithShape="0">
              <a:prstClr val="black">
                <a:alpha val="40000"/>
              </a:prstClr>
            </a:outerShdw>
          </a:effectLst>
          <a:extLst/>
        </p:spPr>
        <p:txBody>
          <a:bodyPr>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spcBef>
                <a:spcPct val="25000"/>
              </a:spcBef>
              <a:defRPr/>
            </a:pPr>
            <a:r>
              <a:rPr lang="en-US" sz="1600" dirty="0">
                <a:solidFill>
                  <a:srgbClr val="1559BD"/>
                </a:solidFill>
                <a:latin typeface="Calibri" pitchFamily="34" charset="0"/>
                <a:cs typeface="Calibri" pitchFamily="34" charset="0"/>
              </a:rPr>
              <a:t>Quadrivalent </a:t>
            </a:r>
          </a:p>
          <a:p>
            <a:pPr eaLnBrk="1" hangingPunct="1">
              <a:defRPr/>
            </a:pPr>
            <a:r>
              <a:rPr lang="en-US" sz="1400" u="sng" dirty="0">
                <a:solidFill>
                  <a:srgbClr val="1559BD"/>
                </a:solidFill>
                <a:latin typeface="Calibri" pitchFamily="34" charset="0"/>
                <a:cs typeface="Calibri" pitchFamily="34" charset="0"/>
              </a:rPr>
              <a:t>Routine</a:t>
            </a:r>
            <a:r>
              <a:rPr lang="en-US" sz="1400" dirty="0">
                <a:solidFill>
                  <a:srgbClr val="1559BD"/>
                </a:solidFill>
                <a:latin typeface="Calibri" pitchFamily="34" charset="0"/>
                <a:cs typeface="Calibri" pitchFamily="34" charset="0"/>
              </a:rPr>
              <a:t>, females 11 or 12 </a:t>
            </a:r>
            <a:r>
              <a:rPr lang="en-US" sz="1400" dirty="0" err="1">
                <a:solidFill>
                  <a:srgbClr val="1559BD"/>
                </a:solidFill>
                <a:latin typeface="Calibri" pitchFamily="34" charset="0"/>
                <a:cs typeface="Calibri" pitchFamily="34" charset="0"/>
              </a:rPr>
              <a:t>yrs</a:t>
            </a:r>
            <a:r>
              <a:rPr lang="en-US" sz="1400" dirty="0">
                <a:solidFill>
                  <a:srgbClr val="1559BD"/>
                </a:solidFill>
                <a:latin typeface="Calibri" pitchFamily="34" charset="0"/>
                <a:cs typeface="Calibri" pitchFamily="34" charset="0"/>
              </a:rPr>
              <a:t>*</a:t>
            </a:r>
          </a:p>
          <a:p>
            <a:pPr eaLnBrk="1" hangingPunct="1">
              <a:defRPr/>
            </a:pPr>
            <a:r>
              <a:rPr lang="en-US" sz="1400" dirty="0" smtClean="0">
                <a:solidFill>
                  <a:srgbClr val="1559BD"/>
                </a:solidFill>
                <a:latin typeface="Calibri" pitchFamily="34" charset="0"/>
                <a:cs typeface="Calibri" pitchFamily="34" charset="0"/>
              </a:rPr>
              <a:t>and 13-26 </a:t>
            </a:r>
            <a:r>
              <a:rPr lang="en-US" sz="1400" dirty="0" err="1" smtClean="0">
                <a:solidFill>
                  <a:srgbClr val="1559BD"/>
                </a:solidFill>
                <a:latin typeface="Calibri" pitchFamily="34" charset="0"/>
                <a:cs typeface="Calibri" pitchFamily="34" charset="0"/>
              </a:rPr>
              <a:t>yrs</a:t>
            </a:r>
            <a:r>
              <a:rPr lang="en-US" sz="1400" dirty="0" smtClean="0">
                <a:solidFill>
                  <a:srgbClr val="1559BD"/>
                </a:solidFill>
                <a:latin typeface="Calibri" pitchFamily="34" charset="0"/>
                <a:cs typeface="Calibri" pitchFamily="34" charset="0"/>
              </a:rPr>
              <a:t> not previously vaccinated</a:t>
            </a:r>
            <a:endParaRPr lang="en-US" sz="1400" dirty="0">
              <a:solidFill>
                <a:srgbClr val="1559BD"/>
              </a:solidFill>
              <a:latin typeface="Calibri" pitchFamily="34" charset="0"/>
              <a:cs typeface="Calibri" pitchFamily="34" charset="0"/>
            </a:endParaRPr>
          </a:p>
        </p:txBody>
      </p:sp>
      <p:sp>
        <p:nvSpPr>
          <p:cNvPr id="13318" name="Line 5"/>
          <p:cNvSpPr>
            <a:spLocks noChangeShapeType="1"/>
          </p:cNvSpPr>
          <p:nvPr/>
        </p:nvSpPr>
        <p:spPr bwMode="auto">
          <a:xfrm>
            <a:off x="1997075" y="3159125"/>
            <a:ext cx="17463" cy="1895474"/>
          </a:xfrm>
          <a:prstGeom prst="line">
            <a:avLst/>
          </a:prstGeom>
          <a:ln>
            <a:headEnd/>
            <a:tailEnd/>
          </a:ln>
          <a:extLst/>
        </p:spPr>
        <p:style>
          <a:lnRef idx="3">
            <a:schemeClr val="accent4"/>
          </a:lnRef>
          <a:fillRef idx="0">
            <a:schemeClr val="accent4"/>
          </a:fillRef>
          <a:effectRef idx="2">
            <a:schemeClr val="accent4"/>
          </a:effectRef>
          <a:fontRef idx="minor">
            <a:schemeClr val="tx1"/>
          </a:fontRef>
        </p:style>
        <p:txBody>
          <a:bodyPr/>
          <a:lstStyle/>
          <a:p>
            <a:pPr fontAlgn="base">
              <a:spcBef>
                <a:spcPct val="0"/>
              </a:spcBef>
              <a:spcAft>
                <a:spcPct val="0"/>
              </a:spcAft>
            </a:pPr>
            <a:endParaRPr lang="en-US" sz="1600" smtClean="0">
              <a:solidFill>
                <a:srgbClr val="FFFFFF"/>
              </a:solidFill>
              <a:latin typeface="Arial" charset="0"/>
            </a:endParaRPr>
          </a:p>
        </p:txBody>
      </p:sp>
      <p:sp>
        <p:nvSpPr>
          <p:cNvPr id="2" name="Text Box 6"/>
          <p:cNvSpPr txBox="1">
            <a:spLocks noChangeArrowheads="1"/>
          </p:cNvSpPr>
          <p:nvPr/>
        </p:nvSpPr>
        <p:spPr bwMode="auto">
          <a:xfrm>
            <a:off x="3673475" y="2389187"/>
            <a:ext cx="3100388" cy="769938"/>
          </a:xfrm>
          <a:prstGeom prst="rect">
            <a:avLst/>
          </a:prstGeom>
          <a:solidFill>
            <a:srgbClr val="A0DEF2"/>
          </a:solidFill>
          <a:ln w="19050">
            <a:solidFill>
              <a:schemeClr val="bg2">
                <a:lumMod val="50000"/>
              </a:schemeClr>
            </a:solidFill>
            <a:miter lim="800000"/>
            <a:headEnd/>
            <a:tailEnd/>
          </a:ln>
          <a:effectLst>
            <a:outerShdw blurRad="50800" dist="38100" dir="2700000" algn="tl" rotWithShape="0">
              <a:prstClr val="black">
                <a:alpha val="40000"/>
              </a:prstClr>
            </a:outerShdw>
          </a:effectLst>
          <a:extLst/>
        </p:spPr>
        <p:txBody>
          <a:bodyPr>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spcBef>
                <a:spcPct val="25000"/>
              </a:spcBef>
              <a:defRPr/>
            </a:pPr>
            <a:r>
              <a:rPr lang="en-US" sz="1600" dirty="0">
                <a:solidFill>
                  <a:srgbClr val="1559BD"/>
                </a:solidFill>
                <a:latin typeface="Calibri" pitchFamily="34" charset="0"/>
                <a:cs typeface="Calibri" pitchFamily="34" charset="0"/>
              </a:rPr>
              <a:t>Quadrivalent or Bivalent </a:t>
            </a:r>
          </a:p>
          <a:p>
            <a:pPr eaLnBrk="1" hangingPunct="1">
              <a:defRPr/>
            </a:pPr>
            <a:r>
              <a:rPr lang="en-US" sz="1400" u="sng" dirty="0">
                <a:solidFill>
                  <a:srgbClr val="1559BD"/>
                </a:solidFill>
                <a:latin typeface="Calibri" pitchFamily="34" charset="0"/>
                <a:cs typeface="Calibri" pitchFamily="34" charset="0"/>
              </a:rPr>
              <a:t>Routine</a:t>
            </a:r>
            <a:r>
              <a:rPr lang="en-US" sz="1400" dirty="0">
                <a:solidFill>
                  <a:srgbClr val="1559BD"/>
                </a:solidFill>
                <a:latin typeface="Calibri" pitchFamily="34" charset="0"/>
                <a:cs typeface="Calibri" pitchFamily="34" charset="0"/>
              </a:rPr>
              <a:t>, females 11 or 12 </a:t>
            </a:r>
            <a:r>
              <a:rPr lang="en-US" sz="1400" dirty="0" err="1">
                <a:solidFill>
                  <a:srgbClr val="1559BD"/>
                </a:solidFill>
                <a:latin typeface="Calibri" pitchFamily="34" charset="0"/>
                <a:cs typeface="Calibri" pitchFamily="34" charset="0"/>
              </a:rPr>
              <a:t>yrs</a:t>
            </a:r>
            <a:r>
              <a:rPr lang="en-US" sz="1400" dirty="0">
                <a:solidFill>
                  <a:srgbClr val="1559BD"/>
                </a:solidFill>
                <a:latin typeface="Calibri" pitchFamily="34" charset="0"/>
                <a:cs typeface="Calibri" pitchFamily="34" charset="0"/>
              </a:rPr>
              <a:t>*</a:t>
            </a:r>
          </a:p>
          <a:p>
            <a:pPr eaLnBrk="1" hangingPunct="1">
              <a:defRPr/>
            </a:pPr>
            <a:r>
              <a:rPr lang="en-US" sz="1400" dirty="0" smtClean="0">
                <a:solidFill>
                  <a:srgbClr val="1559BD"/>
                </a:solidFill>
                <a:latin typeface="Calibri" pitchFamily="34" charset="0"/>
                <a:cs typeface="Calibri" pitchFamily="34" charset="0"/>
              </a:rPr>
              <a:t>and 13-26 </a:t>
            </a:r>
            <a:r>
              <a:rPr lang="en-US" sz="1400" dirty="0" err="1" smtClean="0">
                <a:solidFill>
                  <a:srgbClr val="1559BD"/>
                </a:solidFill>
                <a:latin typeface="Calibri" pitchFamily="34" charset="0"/>
                <a:cs typeface="Calibri" pitchFamily="34" charset="0"/>
              </a:rPr>
              <a:t>yrs</a:t>
            </a:r>
            <a:r>
              <a:rPr lang="en-US" sz="1400" dirty="0" smtClean="0">
                <a:solidFill>
                  <a:srgbClr val="1559BD"/>
                </a:solidFill>
                <a:latin typeface="Calibri" pitchFamily="34" charset="0"/>
                <a:cs typeface="Calibri" pitchFamily="34" charset="0"/>
              </a:rPr>
              <a:t> not previously vaccinated</a:t>
            </a:r>
            <a:endParaRPr lang="en-US" sz="1400" dirty="0">
              <a:solidFill>
                <a:srgbClr val="1559BD"/>
              </a:solidFill>
              <a:latin typeface="Calibri" pitchFamily="34" charset="0"/>
              <a:cs typeface="Calibri" pitchFamily="34" charset="0"/>
            </a:endParaRPr>
          </a:p>
        </p:txBody>
      </p:sp>
      <p:sp>
        <p:nvSpPr>
          <p:cNvPr id="13320" name="Line 7"/>
          <p:cNvSpPr>
            <a:spLocks noChangeShapeType="1"/>
          </p:cNvSpPr>
          <p:nvPr/>
        </p:nvSpPr>
        <p:spPr bwMode="auto">
          <a:xfrm>
            <a:off x="4495800" y="3154362"/>
            <a:ext cx="0" cy="1908175"/>
          </a:xfrm>
          <a:prstGeom prst="line">
            <a:avLst/>
          </a:prstGeom>
          <a:ln>
            <a:headEnd/>
            <a:tailEnd/>
          </a:ln>
          <a:extLst/>
        </p:spPr>
        <p:style>
          <a:lnRef idx="3">
            <a:schemeClr val="accent4"/>
          </a:lnRef>
          <a:fillRef idx="0">
            <a:schemeClr val="accent4"/>
          </a:fillRef>
          <a:effectRef idx="2">
            <a:schemeClr val="accent4"/>
          </a:effectRef>
          <a:fontRef idx="minor">
            <a:schemeClr val="tx1"/>
          </a:fontRef>
        </p:style>
        <p:txBody>
          <a:bodyPr/>
          <a:lstStyle/>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a:p>
            <a:pPr fontAlgn="base">
              <a:spcBef>
                <a:spcPct val="0"/>
              </a:spcBef>
              <a:spcAft>
                <a:spcPct val="0"/>
              </a:spcAft>
            </a:pPr>
            <a:endParaRPr lang="en-US" sz="1600">
              <a:solidFill>
                <a:srgbClr val="FFFFFF"/>
              </a:solidFill>
              <a:latin typeface="Arial" charset="0"/>
            </a:endParaRPr>
          </a:p>
          <a:p>
            <a:pPr fontAlgn="base">
              <a:spcBef>
                <a:spcPct val="0"/>
              </a:spcBef>
              <a:spcAft>
                <a:spcPct val="0"/>
              </a:spcAft>
            </a:pPr>
            <a:endParaRPr lang="en-US" sz="1600" smtClean="0">
              <a:solidFill>
                <a:srgbClr val="FFFFFF"/>
              </a:solidFill>
              <a:latin typeface="Arial" charset="0"/>
            </a:endParaRPr>
          </a:p>
        </p:txBody>
      </p:sp>
      <p:sp>
        <p:nvSpPr>
          <p:cNvPr id="4" name="Text Box 8"/>
          <p:cNvSpPr txBox="1">
            <a:spLocks noChangeArrowheads="1"/>
          </p:cNvSpPr>
          <p:nvPr/>
        </p:nvSpPr>
        <p:spPr bwMode="auto">
          <a:xfrm>
            <a:off x="3695700" y="3671887"/>
            <a:ext cx="1600200" cy="769938"/>
          </a:xfrm>
          <a:prstGeom prst="rect">
            <a:avLst/>
          </a:prstGeom>
          <a:solidFill>
            <a:srgbClr val="DBB7FF"/>
          </a:solidFill>
          <a:ln w="19050">
            <a:solidFill>
              <a:schemeClr val="bg2">
                <a:lumMod val="50000"/>
              </a:schemeClr>
            </a:solidFill>
            <a:miter lim="800000"/>
            <a:headEnd/>
            <a:tailEnd/>
          </a:ln>
          <a:effectLst>
            <a:outerShdw blurRad="50800" dist="38100" dir="2700000" algn="tl" rotWithShape="0">
              <a:prstClr val="black">
                <a:alpha val="40000"/>
              </a:prstClr>
            </a:outerShdw>
          </a:effectLst>
        </p:spPr>
        <p:txBody>
          <a:bodyPr>
            <a:spAutoFit/>
          </a:bodyPr>
          <a:lstStyle/>
          <a:p>
            <a:pPr>
              <a:spcBef>
                <a:spcPct val="25000"/>
              </a:spcBef>
              <a:defRPr/>
            </a:pPr>
            <a:r>
              <a:rPr lang="en-US" sz="1600" b="1" dirty="0">
                <a:solidFill>
                  <a:srgbClr val="6600CC"/>
                </a:solidFill>
                <a:latin typeface="Calibri" pitchFamily="34" charset="0"/>
                <a:ea typeface="Calibri" pitchFamily="34" charset="0"/>
                <a:cs typeface="Calibri" pitchFamily="34" charset="0"/>
              </a:rPr>
              <a:t>Quadrivalent </a:t>
            </a:r>
          </a:p>
          <a:p>
            <a:pPr>
              <a:defRPr/>
            </a:pPr>
            <a:r>
              <a:rPr lang="en-US" sz="1400" b="1" u="sng" dirty="0">
                <a:solidFill>
                  <a:srgbClr val="6600CC"/>
                </a:solidFill>
                <a:latin typeface="Calibri" pitchFamily="34" charset="0"/>
                <a:ea typeface="Calibri" pitchFamily="34" charset="0"/>
                <a:cs typeface="Calibri" pitchFamily="34" charset="0"/>
              </a:rPr>
              <a:t>May be given</a:t>
            </a:r>
            <a:r>
              <a:rPr lang="en-US" sz="1400" b="1" dirty="0">
                <a:solidFill>
                  <a:srgbClr val="6600CC"/>
                </a:solidFill>
                <a:latin typeface="Calibri" pitchFamily="34" charset="0"/>
                <a:ea typeface="Calibri" pitchFamily="34" charset="0"/>
                <a:cs typeface="Calibri" pitchFamily="34" charset="0"/>
              </a:rPr>
              <a:t>, </a:t>
            </a:r>
          </a:p>
          <a:p>
            <a:pPr>
              <a:defRPr/>
            </a:pPr>
            <a:r>
              <a:rPr lang="en-US" sz="1400" b="1" dirty="0">
                <a:solidFill>
                  <a:srgbClr val="6600CC"/>
                </a:solidFill>
                <a:latin typeface="Calibri" pitchFamily="34" charset="0"/>
                <a:ea typeface="Calibri" pitchFamily="34" charset="0"/>
                <a:cs typeface="Calibri" pitchFamily="34" charset="0"/>
              </a:rPr>
              <a:t>males 9-26 </a:t>
            </a:r>
            <a:r>
              <a:rPr lang="en-US" sz="1400" b="1" dirty="0" err="1">
                <a:solidFill>
                  <a:srgbClr val="6600CC"/>
                </a:solidFill>
                <a:latin typeface="Calibri" pitchFamily="34" charset="0"/>
                <a:ea typeface="Calibri" pitchFamily="34" charset="0"/>
                <a:cs typeface="Calibri" pitchFamily="34" charset="0"/>
              </a:rPr>
              <a:t>yrs</a:t>
            </a:r>
            <a:r>
              <a:rPr lang="en-US" sz="1400" b="1" dirty="0">
                <a:solidFill>
                  <a:srgbClr val="6600CC"/>
                </a:solidFill>
                <a:latin typeface="Calibri" pitchFamily="34" charset="0"/>
                <a:ea typeface="Calibri" pitchFamily="34" charset="0"/>
                <a:cs typeface="Calibri" pitchFamily="34" charset="0"/>
              </a:rPr>
              <a:t>*</a:t>
            </a:r>
          </a:p>
        </p:txBody>
      </p:sp>
      <p:sp>
        <p:nvSpPr>
          <p:cNvPr id="13322" name="Text Box 9"/>
          <p:cNvSpPr txBox="1">
            <a:spLocks noChangeArrowheads="1"/>
          </p:cNvSpPr>
          <p:nvPr/>
        </p:nvSpPr>
        <p:spPr bwMode="auto">
          <a:xfrm>
            <a:off x="0" y="6227058"/>
            <a:ext cx="57912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fontAlgn="base" hangingPunct="1">
              <a:spcAft>
                <a:spcPts val="600"/>
              </a:spcAft>
            </a:pPr>
            <a:r>
              <a:rPr lang="en-US" sz="1000" dirty="0" smtClean="0">
                <a:solidFill>
                  <a:srgbClr val="4B4B4B"/>
                </a:solidFill>
                <a:latin typeface="+mn-lt"/>
              </a:rPr>
              <a:t>Quadrivalent (HPV 6,11,16,18) vaccine; Bivalent (HPV 16,18) vaccine</a:t>
            </a:r>
          </a:p>
          <a:p>
            <a:pPr eaLnBrk="1" fontAlgn="base" hangingPunct="1">
              <a:spcAft>
                <a:spcPct val="0"/>
              </a:spcAft>
            </a:pPr>
            <a:r>
              <a:rPr lang="en-US" sz="1000" dirty="0" smtClean="0">
                <a:solidFill>
                  <a:srgbClr val="4B4B4B"/>
                </a:solidFill>
                <a:latin typeface="+mn-lt"/>
              </a:rPr>
              <a:t>Can be given starting at 9 years of age; </a:t>
            </a:r>
          </a:p>
          <a:p>
            <a:pPr eaLnBrk="1" fontAlgn="base" hangingPunct="1">
              <a:spcAft>
                <a:spcPct val="0"/>
              </a:spcAft>
            </a:pPr>
            <a:r>
              <a:rPr lang="en-US" sz="1000" dirty="0" smtClean="0">
                <a:solidFill>
                  <a:srgbClr val="4B4B4B"/>
                </a:solidFill>
                <a:latin typeface="+mn-lt"/>
              </a:rPr>
              <a:t>** For MSM and immunocompromised males, quadrivalent HPV vaccine through 26 years of age</a:t>
            </a:r>
          </a:p>
        </p:txBody>
      </p:sp>
      <p:sp>
        <p:nvSpPr>
          <p:cNvPr id="13323" name="Text Box 12"/>
          <p:cNvSpPr txBox="1">
            <a:spLocks noChangeArrowheads="1"/>
          </p:cNvSpPr>
          <p:nvPr/>
        </p:nvSpPr>
        <p:spPr bwMode="auto">
          <a:xfrm>
            <a:off x="1447800" y="4748212"/>
            <a:ext cx="685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fontAlgn="base" hangingPunct="1">
              <a:spcBef>
                <a:spcPct val="50000"/>
              </a:spcBef>
              <a:spcAft>
                <a:spcPct val="0"/>
              </a:spcAft>
            </a:pPr>
            <a:r>
              <a:rPr lang="en-US" sz="1400" smtClean="0">
                <a:solidFill>
                  <a:srgbClr val="0039A6"/>
                </a:solidFill>
              </a:rPr>
              <a:t>June</a:t>
            </a:r>
          </a:p>
        </p:txBody>
      </p:sp>
      <p:sp>
        <p:nvSpPr>
          <p:cNvPr id="3" name="Rectangle 2"/>
          <p:cNvSpPr/>
          <p:nvPr/>
        </p:nvSpPr>
        <p:spPr>
          <a:xfrm>
            <a:off x="5486400" y="3668712"/>
            <a:ext cx="3124200" cy="1079500"/>
          </a:xfrm>
          <a:prstGeom prst="rect">
            <a:avLst/>
          </a:prstGeom>
          <a:solidFill>
            <a:srgbClr val="DBB7FF"/>
          </a:solidFill>
          <a:ln w="19050">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480"/>
              </a:spcBef>
              <a:defRPr/>
            </a:pPr>
            <a:r>
              <a:rPr lang="en-US" sz="1600" b="1" dirty="0">
                <a:solidFill>
                  <a:srgbClr val="6600CC"/>
                </a:solidFill>
                <a:latin typeface="Calibri" pitchFamily="34" charset="0"/>
                <a:cs typeface="Calibri" pitchFamily="34" charset="0"/>
              </a:rPr>
              <a:t>Quadrivalent </a:t>
            </a:r>
          </a:p>
          <a:p>
            <a:pPr>
              <a:defRPr/>
            </a:pPr>
            <a:r>
              <a:rPr lang="en-US" sz="1400" b="1" u="sng" dirty="0">
                <a:solidFill>
                  <a:srgbClr val="6600CC"/>
                </a:solidFill>
                <a:latin typeface="Calibri" pitchFamily="34" charset="0"/>
                <a:cs typeface="Calibri" pitchFamily="34" charset="0"/>
              </a:rPr>
              <a:t>Routine</a:t>
            </a:r>
            <a:r>
              <a:rPr lang="en-US" sz="1400" b="1" dirty="0">
                <a:solidFill>
                  <a:srgbClr val="6600CC"/>
                </a:solidFill>
                <a:latin typeface="Calibri" pitchFamily="34" charset="0"/>
                <a:cs typeface="Calibri" pitchFamily="34" charset="0"/>
              </a:rPr>
              <a:t>, males 11 or 12 </a:t>
            </a:r>
            <a:r>
              <a:rPr lang="en-US" sz="1400" b="1" dirty="0" err="1">
                <a:solidFill>
                  <a:srgbClr val="6600CC"/>
                </a:solidFill>
                <a:latin typeface="Calibri" pitchFamily="34" charset="0"/>
                <a:cs typeface="Calibri" pitchFamily="34" charset="0"/>
              </a:rPr>
              <a:t>yrs</a:t>
            </a:r>
            <a:r>
              <a:rPr lang="en-US" sz="1400" b="1" dirty="0">
                <a:solidFill>
                  <a:srgbClr val="6600CC"/>
                </a:solidFill>
                <a:latin typeface="Calibri" pitchFamily="34" charset="0"/>
                <a:cs typeface="Calibri" pitchFamily="34" charset="0"/>
              </a:rPr>
              <a:t>* </a:t>
            </a:r>
          </a:p>
          <a:p>
            <a:pPr>
              <a:defRPr/>
            </a:pPr>
            <a:r>
              <a:rPr lang="en-US" sz="1400" b="1" dirty="0">
                <a:solidFill>
                  <a:srgbClr val="6600CC"/>
                </a:solidFill>
                <a:latin typeface="Calibri" pitchFamily="34" charset="0"/>
                <a:cs typeface="Calibri" pitchFamily="34" charset="0"/>
              </a:rPr>
              <a:t>and 13-21 </a:t>
            </a:r>
            <a:r>
              <a:rPr lang="en-US" sz="1400" b="1" dirty="0" err="1">
                <a:solidFill>
                  <a:srgbClr val="6600CC"/>
                </a:solidFill>
                <a:latin typeface="Calibri" pitchFamily="34" charset="0"/>
                <a:cs typeface="Calibri" pitchFamily="34" charset="0"/>
              </a:rPr>
              <a:t>yrs</a:t>
            </a:r>
            <a:r>
              <a:rPr lang="en-US" sz="1400" b="1" dirty="0">
                <a:solidFill>
                  <a:srgbClr val="6600CC"/>
                </a:solidFill>
                <a:latin typeface="Calibri" pitchFamily="34" charset="0"/>
                <a:cs typeface="Calibri" pitchFamily="34" charset="0"/>
              </a:rPr>
              <a:t> not previously vaccinated </a:t>
            </a:r>
          </a:p>
          <a:p>
            <a:pPr>
              <a:spcBef>
                <a:spcPts val="480"/>
              </a:spcBef>
              <a:defRPr/>
            </a:pPr>
            <a:r>
              <a:rPr lang="en-US" sz="1400" b="1" u="sng" dirty="0">
                <a:solidFill>
                  <a:srgbClr val="6600CC"/>
                </a:solidFill>
                <a:latin typeface="Calibri" pitchFamily="34" charset="0"/>
                <a:cs typeface="Calibri" pitchFamily="34" charset="0"/>
              </a:rPr>
              <a:t>May be given</a:t>
            </a:r>
            <a:r>
              <a:rPr lang="en-US" sz="1400" b="1" dirty="0">
                <a:solidFill>
                  <a:srgbClr val="6600CC"/>
                </a:solidFill>
                <a:latin typeface="Calibri" pitchFamily="34" charset="0"/>
                <a:cs typeface="Calibri" pitchFamily="34" charset="0"/>
              </a:rPr>
              <a:t>, 22-26 </a:t>
            </a:r>
            <a:r>
              <a:rPr lang="en-US" sz="1400" b="1" dirty="0" err="1">
                <a:solidFill>
                  <a:srgbClr val="6600CC"/>
                </a:solidFill>
                <a:latin typeface="Calibri" pitchFamily="34" charset="0"/>
                <a:cs typeface="Calibri" pitchFamily="34" charset="0"/>
              </a:rPr>
              <a:t>yrs</a:t>
            </a:r>
            <a:r>
              <a:rPr lang="en-US" sz="1400" b="1" dirty="0">
                <a:solidFill>
                  <a:srgbClr val="6600CC"/>
                </a:solidFill>
                <a:latin typeface="Calibri" pitchFamily="34" charset="0"/>
                <a:cs typeface="Calibri" pitchFamily="34" charset="0"/>
              </a:rPr>
              <a:t>**</a:t>
            </a:r>
          </a:p>
        </p:txBody>
      </p:sp>
      <p:sp>
        <p:nvSpPr>
          <p:cNvPr id="13326" name="TextBox 3"/>
          <p:cNvSpPr txBox="1">
            <a:spLocks noChangeArrowheads="1"/>
          </p:cNvSpPr>
          <p:nvPr/>
        </p:nvSpPr>
        <p:spPr bwMode="auto">
          <a:xfrm>
            <a:off x="5181600" y="4748212"/>
            <a:ext cx="9144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eaLnBrk="1" fontAlgn="base" hangingPunct="1">
              <a:spcBef>
                <a:spcPct val="0"/>
              </a:spcBef>
              <a:spcAft>
                <a:spcPct val="0"/>
              </a:spcAft>
            </a:pPr>
            <a:r>
              <a:rPr lang="en-US" sz="1400" smtClean="0">
                <a:solidFill>
                  <a:srgbClr val="0039A6"/>
                </a:solidFill>
                <a:cs typeface="Arial" charset="0"/>
              </a:rPr>
              <a:t>October </a:t>
            </a:r>
          </a:p>
        </p:txBody>
      </p:sp>
      <p:cxnSp>
        <p:nvCxnSpPr>
          <p:cNvPr id="6" name="Straight Connector 5"/>
          <p:cNvCxnSpPr/>
          <p:nvPr/>
        </p:nvCxnSpPr>
        <p:spPr>
          <a:xfrm>
            <a:off x="6096000" y="4748212"/>
            <a:ext cx="0" cy="314325"/>
          </a:xfrm>
          <a:prstGeom prst="line">
            <a:avLst/>
          </a:prstGeom>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586125181"/>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duotone>
              <a:srgbClr val="8064A2">
                <a:shade val="45000"/>
                <a:satMod val="135000"/>
              </a:srgbClr>
              <a:prstClr val="white"/>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a:ext>
            </a:extLst>
          </a:blip>
          <a:stretch>
            <a:fillRect/>
          </a:stretch>
        </p:blipFill>
        <p:spPr>
          <a:xfrm>
            <a:off x="1689553" y="3581400"/>
            <a:ext cx="964295" cy="1524000"/>
          </a:xfrm>
          <a:prstGeom prst="rect">
            <a:avLst/>
          </a:prstGeom>
        </p:spPr>
      </p:pic>
      <p:sp>
        <p:nvSpPr>
          <p:cNvPr id="16" name="TextBox 15"/>
          <p:cNvSpPr txBox="1"/>
          <p:nvPr/>
        </p:nvSpPr>
        <p:spPr>
          <a:xfrm>
            <a:off x="457200" y="1534180"/>
            <a:ext cx="8305800" cy="523220"/>
          </a:xfrm>
          <a:prstGeom prst="rect">
            <a:avLst/>
          </a:prstGeom>
          <a:noFill/>
        </p:spPr>
        <p:txBody>
          <a:bodyPr wrap="square" rtlCol="0">
            <a:spAutoFit/>
          </a:bodyPr>
          <a:lstStyle/>
          <a:p>
            <a:pPr algn="ctr"/>
            <a:r>
              <a:rPr lang="en-US" sz="2800" b="1" dirty="0" smtClean="0">
                <a:solidFill>
                  <a:srgbClr val="1993B9"/>
                </a:solidFill>
                <a:latin typeface="Cambria" panose="02040503050406030204" pitchFamily="18" charset="0"/>
              </a:rPr>
              <a:t>Girls &amp; Boys can start HPV vaccination at age 9</a:t>
            </a:r>
            <a:endParaRPr lang="en-US" sz="2800" b="1" dirty="0">
              <a:solidFill>
                <a:srgbClr val="1993B9"/>
              </a:solidFill>
              <a:latin typeface="Cambria" panose="02040503050406030204" pitchFamily="18" charset="0"/>
            </a:endParaRPr>
          </a:p>
        </p:txBody>
      </p:sp>
      <p:sp>
        <p:nvSpPr>
          <p:cNvPr id="17" name="TextBox 16"/>
          <p:cNvSpPr txBox="1"/>
          <p:nvPr/>
        </p:nvSpPr>
        <p:spPr>
          <a:xfrm>
            <a:off x="457200" y="2130465"/>
            <a:ext cx="8305800" cy="1374735"/>
          </a:xfrm>
          <a:prstGeom prst="rect">
            <a:avLst/>
          </a:prstGeom>
          <a:noFill/>
        </p:spPr>
        <p:txBody>
          <a:bodyPr wrap="square" rtlCol="0">
            <a:spAutoFit/>
          </a:bodyPr>
          <a:lstStyle/>
          <a:p>
            <a:pPr algn="ctr">
              <a:lnSpc>
                <a:spcPts val="5000"/>
              </a:lnSpc>
            </a:pPr>
            <a:r>
              <a:rPr lang="en-US" sz="4800" b="1" dirty="0" smtClean="0">
                <a:solidFill>
                  <a:srgbClr val="92D050"/>
                </a:solidFill>
                <a:latin typeface="+mj-lt"/>
                <a:ea typeface="+mj-ea"/>
                <a:cs typeface="+mj-cs"/>
              </a:rPr>
              <a:t>Preteens should finish HPV vaccine series by age 13</a:t>
            </a:r>
            <a:endParaRPr lang="en-US" sz="4000" b="1" dirty="0">
              <a:solidFill>
                <a:srgbClr val="92D050"/>
              </a:solidFill>
            </a:endParaRPr>
          </a:p>
        </p:txBody>
      </p:sp>
      <p:sp>
        <p:nvSpPr>
          <p:cNvPr id="18" name="TextBox 17"/>
          <p:cNvSpPr txBox="1"/>
          <p:nvPr/>
        </p:nvSpPr>
        <p:spPr>
          <a:xfrm>
            <a:off x="457200" y="5156537"/>
            <a:ext cx="3429000" cy="1015663"/>
          </a:xfrm>
          <a:prstGeom prst="rect">
            <a:avLst/>
          </a:prstGeom>
          <a:noFill/>
        </p:spPr>
        <p:txBody>
          <a:bodyPr wrap="square" rtlCol="0">
            <a:spAutoFit/>
          </a:bodyPr>
          <a:lstStyle/>
          <a:p>
            <a:pPr algn="ctr"/>
            <a:r>
              <a:rPr lang="en-US" sz="2000" b="1" dirty="0" smtClean="0">
                <a:solidFill>
                  <a:srgbClr val="002060"/>
                </a:solidFill>
                <a:latin typeface="Cambria" panose="02040503050406030204" pitchFamily="18" charset="0"/>
              </a:rPr>
              <a:t>Plus girls 13-26 years old who haven’t started or finished HPV vaccine series</a:t>
            </a:r>
            <a:endParaRPr lang="en-US" sz="2000" b="1" dirty="0">
              <a:solidFill>
                <a:srgbClr val="002060"/>
              </a:solidFill>
              <a:latin typeface="Cambria" panose="02040503050406030204" pitchFamily="18" charset="0"/>
            </a:endParaRPr>
          </a:p>
        </p:txBody>
      </p:sp>
      <p:sp>
        <p:nvSpPr>
          <p:cNvPr id="19" name="TextBox 18"/>
          <p:cNvSpPr txBox="1"/>
          <p:nvPr/>
        </p:nvSpPr>
        <p:spPr>
          <a:xfrm>
            <a:off x="5029200" y="5156537"/>
            <a:ext cx="3505200" cy="1015663"/>
          </a:xfrm>
          <a:prstGeom prst="rect">
            <a:avLst/>
          </a:prstGeom>
          <a:noFill/>
        </p:spPr>
        <p:txBody>
          <a:bodyPr wrap="square" rtlCol="0">
            <a:spAutoFit/>
          </a:bodyPr>
          <a:lstStyle/>
          <a:p>
            <a:pPr algn="ctr"/>
            <a:r>
              <a:rPr lang="en-US" sz="2000" b="1" dirty="0" smtClean="0">
                <a:solidFill>
                  <a:srgbClr val="002060"/>
                </a:solidFill>
                <a:latin typeface="Cambria" panose="02040503050406030204" pitchFamily="18" charset="0"/>
              </a:rPr>
              <a:t>Plus boys 13-21 years old who haven’t started or finished HPV vaccine series</a:t>
            </a:r>
            <a:endParaRPr lang="en-US" sz="2000" b="1" dirty="0">
              <a:solidFill>
                <a:srgbClr val="002060"/>
              </a:solidFill>
              <a:latin typeface="Cambria" panose="02040503050406030204" pitchFamily="18" charset="0"/>
            </a:endParaRPr>
          </a:p>
        </p:txBody>
      </p:sp>
      <p:sp>
        <p:nvSpPr>
          <p:cNvPr id="4" name="Title 3"/>
          <p:cNvSpPr>
            <a:spLocks noGrp="1"/>
          </p:cNvSpPr>
          <p:nvPr>
            <p:ph type="title"/>
          </p:nvPr>
        </p:nvSpPr>
        <p:spPr/>
        <p:txBody>
          <a:bodyPr/>
          <a:lstStyle/>
          <a:p>
            <a:r>
              <a:rPr lang="en-US" dirty="0" smtClean="0"/>
              <a:t>HPV Vaccine Recommendations</a:t>
            </a:r>
            <a:endParaRPr lang="en-US" dirty="0"/>
          </a:p>
        </p:txBody>
      </p:sp>
      <p:pic>
        <p:nvPicPr>
          <p:cNvPr id="2050" name="Picture 2" descr="\\cdc\project\NCIRD_OD_HCSO\NCIRD_Projects\Adolescent_Campaign\Materials-Multimedia_Products\Infographics\Infographic Elements\ncirdig406-hpv-cancer-prevention-3-male.png"/>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colorTemperature colorTemp="112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6433344" y="3581400"/>
            <a:ext cx="696913" cy="145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2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defRPr/>
            </a:pPr>
            <a:r>
              <a:rPr lang="en-US" sz="4000" smtClean="0"/>
              <a:t>HPV Vaccination Schedule</a:t>
            </a:r>
          </a:p>
        </p:txBody>
      </p:sp>
      <p:sp>
        <p:nvSpPr>
          <p:cNvPr id="30723" name="Content Placeholder 2"/>
          <p:cNvSpPr>
            <a:spLocks noGrp="1"/>
          </p:cNvSpPr>
          <p:nvPr>
            <p:ph idx="1"/>
          </p:nvPr>
        </p:nvSpPr>
        <p:spPr/>
        <p:txBody>
          <a:bodyPr>
            <a:normAutofit fontScale="92500"/>
          </a:bodyPr>
          <a:lstStyle/>
          <a:p>
            <a:pPr>
              <a:defRPr/>
            </a:pPr>
            <a:r>
              <a:rPr lang="en-US" sz="2800" dirty="0" smtClean="0">
                <a:solidFill>
                  <a:schemeClr val="accent4"/>
                </a:solidFill>
              </a:rPr>
              <a:t>ACIP Recommended schedule is 0, 1-2*, 6 months</a:t>
            </a:r>
          </a:p>
          <a:p>
            <a:pPr lvl="1">
              <a:defRPr/>
            </a:pPr>
            <a:r>
              <a:rPr lang="en-US" sz="2800" dirty="0" smtClean="0">
                <a:solidFill>
                  <a:schemeClr val="accent4"/>
                </a:solidFill>
              </a:rPr>
              <a:t>Following the recommended schedule is preferred  </a:t>
            </a:r>
          </a:p>
          <a:p>
            <a:pPr lvl="1">
              <a:defRPr/>
            </a:pPr>
            <a:r>
              <a:rPr lang="en-US" dirty="0" smtClean="0">
                <a:solidFill>
                  <a:schemeClr val="accent4"/>
                </a:solidFill>
              </a:rPr>
              <a:t>0, 6 weeks, 6 months may help parents remember</a:t>
            </a:r>
            <a:endParaRPr lang="en-US" sz="2800" dirty="0" smtClean="0">
              <a:solidFill>
                <a:schemeClr val="accent4"/>
              </a:solidFill>
            </a:endParaRPr>
          </a:p>
          <a:p>
            <a:pPr>
              <a:defRPr/>
            </a:pPr>
            <a:r>
              <a:rPr lang="en-US" sz="2800" dirty="0" smtClean="0">
                <a:solidFill>
                  <a:schemeClr val="accent4"/>
                </a:solidFill>
              </a:rPr>
              <a:t>Minimum intervals</a:t>
            </a:r>
          </a:p>
          <a:p>
            <a:pPr lvl="1">
              <a:defRPr/>
            </a:pPr>
            <a:r>
              <a:rPr lang="en-US" sz="2800" dirty="0" smtClean="0">
                <a:solidFill>
                  <a:schemeClr val="accent4"/>
                </a:solidFill>
              </a:rPr>
              <a:t>4 weeks between doses 1 and 2</a:t>
            </a:r>
            <a:endParaRPr lang="en-US" sz="2800" baseline="30000" dirty="0" smtClean="0">
              <a:solidFill>
                <a:schemeClr val="accent4"/>
              </a:solidFill>
            </a:endParaRPr>
          </a:p>
          <a:p>
            <a:pPr lvl="1">
              <a:defRPr/>
            </a:pPr>
            <a:r>
              <a:rPr lang="en-US" sz="2800" dirty="0" smtClean="0">
                <a:solidFill>
                  <a:schemeClr val="accent4"/>
                </a:solidFill>
              </a:rPr>
              <a:t>12 weeks between doses 2 and 3</a:t>
            </a:r>
          </a:p>
          <a:p>
            <a:pPr lvl="1">
              <a:buFont typeface="Wingdings" panose="05000000000000000000" pitchFamily="2" charset="2"/>
              <a:buChar char="v"/>
              <a:defRPr/>
            </a:pPr>
            <a:r>
              <a:rPr lang="en-US" sz="2800" dirty="0" smtClean="0">
                <a:solidFill>
                  <a:schemeClr val="accent4"/>
                </a:solidFill>
              </a:rPr>
              <a:t>24 weeks between doses 1 and 3</a:t>
            </a:r>
          </a:p>
          <a:p>
            <a:pPr>
              <a:defRPr/>
            </a:pPr>
            <a:r>
              <a:rPr lang="en-US" sz="2800" dirty="0" smtClean="0">
                <a:solidFill>
                  <a:schemeClr val="accent4"/>
                </a:solidFill>
              </a:rPr>
              <a:t>Administer IM</a:t>
            </a:r>
            <a:endParaRPr lang="en-US" sz="2800" dirty="0">
              <a:solidFill>
                <a:schemeClr val="accent4"/>
              </a:solidFill>
            </a:endParaRPr>
          </a:p>
        </p:txBody>
      </p:sp>
      <p:sp>
        <p:nvSpPr>
          <p:cNvPr id="5" name="Rectangle 4"/>
          <p:cNvSpPr/>
          <p:nvPr/>
        </p:nvSpPr>
        <p:spPr>
          <a:xfrm>
            <a:off x="914400" y="4419600"/>
            <a:ext cx="5410200" cy="533400"/>
          </a:xfrm>
          <a:prstGeom prst="rect">
            <a:avLst/>
          </a:prstGeom>
          <a:noFill/>
          <a:ln w="50800" cmpd="sng">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algn="ctr">
              <a:defRPr/>
            </a:pPr>
            <a:endParaRPr lang="en-US"/>
          </a:p>
        </p:txBody>
      </p:sp>
      <p:sp>
        <p:nvSpPr>
          <p:cNvPr id="2" name="TextBox 1"/>
          <p:cNvSpPr txBox="1"/>
          <p:nvPr/>
        </p:nvSpPr>
        <p:spPr>
          <a:xfrm>
            <a:off x="0" y="6611779"/>
            <a:ext cx="6705600" cy="246221"/>
          </a:xfrm>
          <a:prstGeom prst="rect">
            <a:avLst/>
          </a:prstGeom>
          <a:noFill/>
        </p:spPr>
        <p:txBody>
          <a:bodyPr wrap="square" rtlCol="0">
            <a:spAutoFit/>
          </a:bodyPr>
          <a:lstStyle/>
          <a:p>
            <a:r>
              <a:rPr lang="en-US" sz="1000" dirty="0">
                <a:solidFill>
                  <a:schemeClr val="accent1">
                    <a:lumMod val="50000"/>
                  </a:schemeClr>
                </a:solidFill>
              </a:rPr>
              <a:t>CDC. Quadrivalent Human Papillomavirus Vaccine: Recommendations of ACIP. MMWR 2007;56(RR02):1-24</a:t>
            </a:r>
            <a:r>
              <a:rPr lang="en-US" sz="1000" dirty="0" smtClean="0">
                <a:solidFill>
                  <a:schemeClr val="accent1">
                    <a:lumMod val="50000"/>
                  </a:schemeClr>
                </a:solidFill>
              </a:rPr>
              <a:t>.</a:t>
            </a:r>
            <a:endParaRPr lang="en-US" sz="1000" dirty="0">
              <a:solidFill>
                <a:schemeClr val="accent1">
                  <a:lumMod val="50000"/>
                </a:schemeClr>
              </a:solidFill>
            </a:endParaRPr>
          </a:p>
        </p:txBody>
      </p:sp>
    </p:spTree>
    <p:extLst>
      <p:ext uri="{BB962C8B-B14F-4D97-AF65-F5344CB8AC3E}">
        <p14:creationId xmlns:p14="http://schemas.microsoft.com/office/powerpoint/2010/main" val="409105366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HPV Vaccine Should be Given with </a:t>
            </a:r>
            <a:r>
              <a:rPr lang="en-US" dirty="0"/>
              <a:t>t</a:t>
            </a:r>
            <a:r>
              <a:rPr lang="en-US" dirty="0" smtClean="0"/>
              <a:t>he Other Preteen Vaccines</a:t>
            </a:r>
            <a:endParaRPr lang="en-US" dirty="0"/>
          </a:p>
        </p:txBody>
      </p:sp>
      <p:pic>
        <p:nvPicPr>
          <p:cNvPr id="3074" name="Picture 2" descr="\\cdc\project\NCIRD_OD_HCSO\NCIRD_Projects\Adolescent_Campaign\Materials-Multimedia_Products\Infographics\Infographic Elements\ncirdig406-hpv-cancer-prevention-2-smal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0203" y="2095500"/>
            <a:ext cx="7623594"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991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HPV Vaccine Is Safe, Effective, and Provides Lasting Protection</a:t>
            </a:r>
          </a:p>
        </p:txBody>
      </p:sp>
      <p:sp>
        <p:nvSpPr>
          <p:cNvPr id="5" name="Content Placeholder 2"/>
          <p:cNvSpPr>
            <a:spLocks noGrp="1"/>
          </p:cNvSpPr>
          <p:nvPr>
            <p:ph idx="1"/>
          </p:nvPr>
        </p:nvSpPr>
        <p:spPr/>
        <p:txBody>
          <a:bodyPr>
            <a:noAutofit/>
          </a:bodyPr>
          <a:lstStyle/>
          <a:p>
            <a:pPr marL="514350" indent="-514350">
              <a:buFont typeface="+mj-lt"/>
              <a:buAutoNum type="alphaUcPeriod"/>
            </a:pPr>
            <a:r>
              <a:rPr lang="en-US" sz="2800" dirty="0" smtClean="0"/>
              <a:t>HPV Vaccine is SAFE</a:t>
            </a:r>
          </a:p>
          <a:p>
            <a:pPr lvl="1"/>
            <a:r>
              <a:rPr lang="en-US" sz="2400" b="0" dirty="0" smtClean="0"/>
              <a:t>No serious sides effects cause by HPV vaccine</a:t>
            </a:r>
          </a:p>
          <a:p>
            <a:pPr lvl="1"/>
            <a:r>
              <a:rPr lang="en-US" sz="2400" b="0" dirty="0" smtClean="0"/>
              <a:t>HPV vaccine safety similar to menigococcal and Tdap vaccine safety</a:t>
            </a:r>
            <a:endParaRPr lang="en-US" sz="2400" dirty="0" smtClean="0"/>
          </a:p>
          <a:p>
            <a:pPr marL="514350" indent="-514350">
              <a:spcBef>
                <a:spcPts val="2400"/>
              </a:spcBef>
              <a:buFont typeface="+mj-lt"/>
              <a:buAutoNum type="alphaUcPeriod"/>
            </a:pPr>
            <a:r>
              <a:rPr lang="en-US" sz="2800" dirty="0" smtClean="0"/>
              <a:t>HPV Vaccine WORKS</a:t>
            </a:r>
          </a:p>
          <a:p>
            <a:pPr lvl="1"/>
            <a:r>
              <a:rPr lang="en-US" sz="2400" b="0" dirty="0" smtClean="0"/>
              <a:t>High grade cervical precancer has declined in Australia </a:t>
            </a:r>
          </a:p>
          <a:p>
            <a:pPr lvl="1"/>
            <a:r>
              <a:rPr lang="en-US" sz="2400" b="0" dirty="0" smtClean="0"/>
              <a:t>Prevalence of HPV infection declined by 56% in U.S.</a:t>
            </a:r>
          </a:p>
          <a:p>
            <a:pPr marL="514350" indent="-514350">
              <a:spcBef>
                <a:spcPts val="2400"/>
              </a:spcBef>
              <a:buFont typeface="+mj-lt"/>
              <a:buAutoNum type="alphaUcPeriod"/>
            </a:pPr>
            <a:r>
              <a:rPr lang="en-US" sz="2800" dirty="0"/>
              <a:t>HPV Vaccine LASTS</a:t>
            </a:r>
          </a:p>
          <a:p>
            <a:pPr lvl="1"/>
            <a:r>
              <a:rPr lang="en-US" sz="2400" b="0" dirty="0"/>
              <a:t>N</a:t>
            </a:r>
            <a:r>
              <a:rPr lang="en-US" sz="2400" b="0" dirty="0" smtClean="0"/>
              <a:t>o </a:t>
            </a:r>
            <a:r>
              <a:rPr lang="en-US" sz="2400" b="0" dirty="0"/>
              <a:t>evidence of waning </a:t>
            </a:r>
            <a:r>
              <a:rPr lang="en-US" sz="2400" b="0" dirty="0" smtClean="0"/>
              <a:t>immunity for at least 10 years</a:t>
            </a:r>
            <a:endParaRPr lang="en-US" sz="2400" b="0" dirty="0"/>
          </a:p>
          <a:p>
            <a:endParaRPr lang="en-US" sz="2600" b="0" dirty="0"/>
          </a:p>
        </p:txBody>
      </p:sp>
    </p:spTree>
    <p:extLst>
      <p:ext uri="{BB962C8B-B14F-4D97-AF65-F5344CB8AC3E}">
        <p14:creationId xmlns:p14="http://schemas.microsoft.com/office/powerpoint/2010/main" val="25988486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4000" b="1" smtClean="0"/>
              <a:t>Monitoring Impact of HPV Vaccine </a:t>
            </a:r>
            <a:r>
              <a:rPr lang="en-US" sz="4000" b="1"/>
              <a:t>P</a:t>
            </a:r>
            <a:r>
              <a:rPr lang="en-US" sz="4000" b="1" smtClean="0"/>
              <a:t>rograms: HPV-associated Outcomes</a:t>
            </a:r>
            <a:endParaRPr lang="en-US" sz="4000" b="1"/>
          </a:p>
        </p:txBody>
      </p:sp>
      <p:sp>
        <p:nvSpPr>
          <p:cNvPr id="6" name="Slide Number Placeholder 2"/>
          <p:cNvSpPr>
            <a:spLocks noGrp="1"/>
          </p:cNvSpPr>
          <p:nvPr>
            <p:ph type="sldNum" sz="quarter" idx="4294967295"/>
          </p:nvPr>
        </p:nvSpPr>
        <p:spPr bwMode="auto">
          <a:xfrm>
            <a:off x="8534400" y="6481763"/>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sz="1600">
                <a:solidFill>
                  <a:schemeClr val="bg1"/>
                </a:solidFill>
                <a:latin typeface="Arial" charset="0"/>
              </a:defRPr>
            </a:lvl1pPr>
            <a:lvl2pPr marL="742950" indent="-285750" eaLnBrk="0" hangingPunct="0">
              <a:defRPr sz="1600">
                <a:solidFill>
                  <a:schemeClr val="bg1"/>
                </a:solidFill>
                <a:latin typeface="Arial" charset="0"/>
              </a:defRPr>
            </a:lvl2pPr>
            <a:lvl3pPr marL="1143000" indent="-228600" eaLnBrk="0" hangingPunct="0">
              <a:defRPr sz="1600">
                <a:solidFill>
                  <a:schemeClr val="bg1"/>
                </a:solidFill>
                <a:latin typeface="Arial" charset="0"/>
              </a:defRPr>
            </a:lvl3pPr>
            <a:lvl4pPr marL="1600200" indent="-228600" eaLnBrk="0" hangingPunct="0">
              <a:defRPr sz="1600">
                <a:solidFill>
                  <a:schemeClr val="bg1"/>
                </a:solidFill>
                <a:latin typeface="Arial" charset="0"/>
              </a:defRPr>
            </a:lvl4pPr>
            <a:lvl5pPr marL="2057400" indent="-228600" eaLnBrk="0" hangingPunct="0">
              <a:defRPr sz="1600">
                <a:solidFill>
                  <a:schemeClr val="bg1"/>
                </a:solidFill>
                <a:latin typeface="Arial" charset="0"/>
              </a:defRPr>
            </a:lvl5pPr>
            <a:lvl6pPr marL="2514600" indent="-228600" eaLnBrk="0" fontAlgn="base" hangingPunct="0">
              <a:spcBef>
                <a:spcPct val="0"/>
              </a:spcBef>
              <a:spcAft>
                <a:spcPct val="0"/>
              </a:spcAft>
              <a:defRPr sz="1600">
                <a:solidFill>
                  <a:schemeClr val="bg1"/>
                </a:solidFill>
                <a:latin typeface="Arial" charset="0"/>
              </a:defRPr>
            </a:lvl6pPr>
            <a:lvl7pPr marL="2971800" indent="-228600" eaLnBrk="0" fontAlgn="base" hangingPunct="0">
              <a:spcBef>
                <a:spcPct val="0"/>
              </a:spcBef>
              <a:spcAft>
                <a:spcPct val="0"/>
              </a:spcAft>
              <a:defRPr sz="1600">
                <a:solidFill>
                  <a:schemeClr val="bg1"/>
                </a:solidFill>
                <a:latin typeface="Arial" charset="0"/>
              </a:defRPr>
            </a:lvl7pPr>
            <a:lvl8pPr marL="3429000" indent="-228600" eaLnBrk="0" fontAlgn="base" hangingPunct="0">
              <a:spcBef>
                <a:spcPct val="0"/>
              </a:spcBef>
              <a:spcAft>
                <a:spcPct val="0"/>
              </a:spcAft>
              <a:defRPr sz="1600">
                <a:solidFill>
                  <a:schemeClr val="bg1"/>
                </a:solidFill>
                <a:latin typeface="Arial" charset="0"/>
              </a:defRPr>
            </a:lvl8pPr>
            <a:lvl9pPr marL="3886200" indent="-228600" eaLnBrk="0" fontAlgn="base" hangingPunct="0">
              <a:spcBef>
                <a:spcPct val="0"/>
              </a:spcBef>
              <a:spcAft>
                <a:spcPct val="0"/>
              </a:spcAft>
              <a:defRPr sz="1600">
                <a:solidFill>
                  <a:schemeClr val="bg1"/>
                </a:solidFill>
                <a:latin typeface="Arial" charset="0"/>
              </a:defRPr>
            </a:lvl9pPr>
          </a:lstStyle>
          <a:p>
            <a:pPr algn="r" eaLnBrk="1" fontAlgn="base" hangingPunct="1">
              <a:spcBef>
                <a:spcPct val="0"/>
              </a:spcBef>
              <a:spcAft>
                <a:spcPct val="0"/>
              </a:spcAft>
            </a:pPr>
            <a:fld id="{378EFDF2-19D8-4895-A131-03D021180460}" type="slidenum">
              <a:rPr lang="en-US" sz="1400" b="1" smtClean="0">
                <a:solidFill>
                  <a:srgbClr val="4B4B4B"/>
                </a:solidFill>
              </a:rPr>
              <a:pPr algn="r" eaLnBrk="1" fontAlgn="base" hangingPunct="1">
                <a:spcBef>
                  <a:spcPct val="0"/>
                </a:spcBef>
                <a:spcAft>
                  <a:spcPct val="0"/>
                </a:spcAft>
              </a:pPr>
              <a:t>26</a:t>
            </a:fld>
            <a:endParaRPr lang="en-US" sz="1400" b="1" smtClean="0">
              <a:solidFill>
                <a:srgbClr val="4B4B4B"/>
              </a:solidFill>
            </a:endParaRPr>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 y="2287379"/>
            <a:ext cx="8229600" cy="3151604"/>
          </a:xfrm>
        </p:spPr>
      </p:pic>
    </p:spTree>
    <p:extLst>
      <p:ext uri="{BB962C8B-B14F-4D97-AF65-F5344CB8AC3E}">
        <p14:creationId xmlns:p14="http://schemas.microsoft.com/office/powerpoint/2010/main" val="3624088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Autofit/>
          </a:bodyPr>
          <a:lstStyle/>
          <a:p>
            <a:pPr>
              <a:lnSpc>
                <a:spcPct val="100000"/>
              </a:lnSpc>
            </a:pPr>
            <a:r>
              <a:rPr lang="en-US" sz="2900" dirty="0" smtClean="0">
                <a:cs typeface="Calibri" pitchFamily="34" charset="0"/>
              </a:rPr>
              <a:t>Prevalence of HPV 6, 11,16, 18* in </a:t>
            </a:r>
            <a:r>
              <a:rPr lang="en-US" sz="2900" dirty="0" err="1">
                <a:cs typeface="Calibri" pitchFamily="34" charset="0"/>
              </a:rPr>
              <a:t>C</a:t>
            </a:r>
            <a:r>
              <a:rPr lang="en-US" sz="2900" dirty="0" err="1" smtClean="0">
                <a:cs typeface="Calibri" pitchFamily="34" charset="0"/>
              </a:rPr>
              <a:t>ervicovaginal</a:t>
            </a:r>
            <a:r>
              <a:rPr lang="en-US" sz="2900" dirty="0" smtClean="0">
                <a:cs typeface="Calibri" pitchFamily="34" charset="0"/>
              </a:rPr>
              <a:t> </a:t>
            </a:r>
            <a:r>
              <a:rPr lang="en-US" sz="2900" dirty="0">
                <a:cs typeface="Calibri" pitchFamily="34" charset="0"/>
              </a:rPr>
              <a:t>S</a:t>
            </a:r>
            <a:r>
              <a:rPr lang="en-US" sz="2900" dirty="0" smtClean="0">
                <a:cs typeface="Calibri" pitchFamily="34" charset="0"/>
              </a:rPr>
              <a:t>wabs, </a:t>
            </a:r>
            <a:br>
              <a:rPr lang="en-US" sz="2900" dirty="0" smtClean="0">
                <a:cs typeface="Calibri" pitchFamily="34" charset="0"/>
              </a:rPr>
            </a:br>
            <a:r>
              <a:rPr lang="en-US" sz="2900" dirty="0" smtClean="0">
                <a:cs typeface="Calibri" pitchFamily="34" charset="0"/>
              </a:rPr>
              <a:t>by Age Group, NHANES, 2003-2006 and 2007-2010, U.S.</a:t>
            </a:r>
            <a:endParaRPr lang="en-US" sz="2900" dirty="0">
              <a:cs typeface="Calibri"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3653132"/>
              </p:ext>
            </p:extLst>
          </p:nvPr>
        </p:nvGraphicFramePr>
        <p:xfrm>
          <a:off x="457200" y="1600200"/>
          <a:ext cx="82296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4294967295"/>
          </p:nvPr>
        </p:nvSpPr>
        <p:spPr>
          <a:xfrm>
            <a:off x="0" y="6248400"/>
            <a:ext cx="4114800" cy="609600"/>
          </a:xfrm>
          <a:prstGeom prst="rect">
            <a:avLst/>
          </a:prstGeom>
        </p:spPr>
        <p:txBody>
          <a:bodyPr>
            <a:normAutofit fontScale="92500"/>
          </a:bodyPr>
          <a:lstStyle/>
          <a:p>
            <a:pPr marL="0" indent="0">
              <a:spcBef>
                <a:spcPts val="0"/>
              </a:spcBef>
              <a:spcAft>
                <a:spcPts val="600"/>
              </a:spcAft>
            </a:pPr>
            <a:r>
              <a:rPr lang="en-US" sz="1000" b="0" dirty="0">
                <a:solidFill>
                  <a:schemeClr val="accent1">
                    <a:lumMod val="50000"/>
                  </a:schemeClr>
                </a:solidFill>
                <a:cs typeface="Arial" panose="020B0604020202020204" pitchFamily="34" charset="0"/>
              </a:rPr>
              <a:t>*weighted </a:t>
            </a:r>
            <a:r>
              <a:rPr lang="en-US" sz="1000" b="0" dirty="0" smtClean="0">
                <a:solidFill>
                  <a:schemeClr val="accent1">
                    <a:lumMod val="50000"/>
                  </a:schemeClr>
                </a:solidFill>
                <a:cs typeface="Arial" panose="020B0604020202020204" pitchFamily="34" charset="0"/>
              </a:rPr>
              <a:t>prevalence</a:t>
            </a:r>
          </a:p>
          <a:p>
            <a:pPr marL="0" indent="0">
              <a:spcBef>
                <a:spcPts val="0"/>
              </a:spcBef>
              <a:buNone/>
            </a:pPr>
            <a:r>
              <a:rPr lang="en-US" sz="1000" b="0" dirty="0" smtClean="0">
                <a:solidFill>
                  <a:schemeClr val="accent1">
                    <a:lumMod val="50000"/>
                  </a:schemeClr>
                </a:solidFill>
                <a:cs typeface="Arial" panose="020B0604020202020204" pitchFamily="34" charset="0"/>
              </a:rPr>
              <a:t>Markowitz, et al.  Reduction in HPV prevalence among young women following HPV vaccine introduction in the United States, NHANES, 2003-2010.  J Infect Dis 2013  </a:t>
            </a:r>
          </a:p>
        </p:txBody>
      </p:sp>
      <p:sp>
        <p:nvSpPr>
          <p:cNvPr id="2" name="TextBox 1"/>
          <p:cNvSpPr txBox="1"/>
          <p:nvPr/>
        </p:nvSpPr>
        <p:spPr>
          <a:xfrm>
            <a:off x="1828800" y="3761601"/>
            <a:ext cx="990600" cy="276999"/>
          </a:xfrm>
          <a:prstGeom prst="rect">
            <a:avLst/>
          </a:prstGeom>
          <a:noFill/>
        </p:spPr>
        <p:txBody>
          <a:bodyPr wrap="square" rtlCol="0">
            <a:spAutoFit/>
          </a:bodyPr>
          <a:lstStyle/>
          <a:p>
            <a:r>
              <a:rPr lang="en-US" sz="1200" b="1" dirty="0" smtClean="0">
                <a:solidFill>
                  <a:srgbClr val="C00000"/>
                </a:solidFill>
              </a:rPr>
              <a:t>56% decline </a:t>
            </a:r>
            <a:endParaRPr lang="en-US" sz="1200" b="1" dirty="0">
              <a:solidFill>
                <a:srgbClr val="C00000"/>
              </a:solidFill>
            </a:endParaRPr>
          </a:p>
        </p:txBody>
      </p:sp>
      <p:sp>
        <p:nvSpPr>
          <p:cNvPr id="8" name="Slide Number Placeholder 2"/>
          <p:cNvSpPr txBox="1">
            <a:spLocks/>
          </p:cNvSpPr>
          <p:nvPr/>
        </p:nvSpPr>
        <p:spPr bwMode="auto">
          <a:xfrm>
            <a:off x="8534400" y="6481763"/>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600" kern="1200">
                <a:solidFill>
                  <a:schemeClr val="bg1"/>
                </a:solidFill>
                <a:latin typeface="Arial" charset="0"/>
                <a:ea typeface="+mn-ea"/>
                <a:cs typeface="+mn-cs"/>
              </a:defRPr>
            </a:lvl1pPr>
            <a:lvl2pPr marL="742950" indent="-285750" algn="l" defTabSz="914400" rtl="0" eaLnBrk="0" latinLnBrk="0" hangingPunct="0">
              <a:defRPr sz="1600" kern="1200">
                <a:solidFill>
                  <a:schemeClr val="bg1"/>
                </a:solidFill>
                <a:latin typeface="Arial" charset="0"/>
                <a:ea typeface="+mn-ea"/>
                <a:cs typeface="+mn-cs"/>
              </a:defRPr>
            </a:lvl2pPr>
            <a:lvl3pPr marL="1143000" indent="-228600" algn="l" defTabSz="914400" rtl="0" eaLnBrk="0" latinLnBrk="0" hangingPunct="0">
              <a:defRPr sz="1600" kern="1200">
                <a:solidFill>
                  <a:schemeClr val="bg1"/>
                </a:solidFill>
                <a:latin typeface="Arial" charset="0"/>
                <a:ea typeface="+mn-ea"/>
                <a:cs typeface="+mn-cs"/>
              </a:defRPr>
            </a:lvl3pPr>
            <a:lvl4pPr marL="1600200" indent="-228600" algn="l" defTabSz="914400" rtl="0" eaLnBrk="0" latinLnBrk="0" hangingPunct="0">
              <a:defRPr sz="1600" kern="1200">
                <a:solidFill>
                  <a:schemeClr val="bg1"/>
                </a:solidFill>
                <a:latin typeface="Arial" charset="0"/>
                <a:ea typeface="+mn-ea"/>
                <a:cs typeface="+mn-cs"/>
              </a:defRPr>
            </a:lvl4pPr>
            <a:lvl5pPr marL="2057400" indent="-228600" algn="l" defTabSz="914400" rtl="0" eaLnBrk="0" latinLnBrk="0" hangingPunct="0">
              <a:defRPr sz="1600" kern="1200">
                <a:solidFill>
                  <a:schemeClr val="bg1"/>
                </a:solidFill>
                <a:latin typeface="Arial" charset="0"/>
                <a:ea typeface="+mn-ea"/>
                <a:cs typeface="+mn-cs"/>
              </a:defRPr>
            </a:lvl5pPr>
            <a:lvl6pPr marL="25146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6pPr>
            <a:lvl7pPr marL="29718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7pPr>
            <a:lvl8pPr marL="34290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8pPr>
            <a:lvl9pPr marL="38862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9pPr>
          </a:lstStyle>
          <a:p>
            <a:pPr algn="r" eaLnBrk="1" fontAlgn="base" hangingPunct="1">
              <a:spcBef>
                <a:spcPct val="0"/>
              </a:spcBef>
              <a:spcAft>
                <a:spcPct val="0"/>
              </a:spcAft>
            </a:pPr>
            <a:fld id="{378EFDF2-19D8-4895-A131-03D021180460}" type="slidenum">
              <a:rPr lang="en-US" sz="1400" b="1" smtClean="0">
                <a:solidFill>
                  <a:srgbClr val="4B4B4B"/>
                </a:solidFill>
              </a:rPr>
              <a:pPr algn="r" eaLnBrk="1" fontAlgn="base" hangingPunct="1">
                <a:spcBef>
                  <a:spcPct val="0"/>
                </a:spcBef>
                <a:spcAft>
                  <a:spcPct val="0"/>
                </a:spcAft>
              </a:pPr>
              <a:t>27</a:t>
            </a:fld>
            <a:endParaRPr lang="en-US" sz="1400" b="1" dirty="0" smtClean="0">
              <a:solidFill>
                <a:srgbClr val="4B4B4B"/>
              </a:solidFill>
            </a:endParaRPr>
          </a:p>
        </p:txBody>
      </p:sp>
    </p:spTree>
    <p:extLst>
      <p:ext uri="{BB962C8B-B14F-4D97-AF65-F5344CB8AC3E}">
        <p14:creationId xmlns:p14="http://schemas.microsoft.com/office/powerpoint/2010/main" val="67020313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64193" y="1501914"/>
            <a:ext cx="8815614" cy="892552"/>
          </a:xfrm>
          <a:prstGeom prst="rect">
            <a:avLst/>
          </a:prstGeom>
          <a:noFill/>
        </p:spPr>
        <p:txBody>
          <a:bodyPr wrap="square" rtlCol="0">
            <a:spAutoFit/>
          </a:bodyPr>
          <a:lstStyle/>
          <a:p>
            <a:pPr algn="ctr" defTabSz="914239"/>
            <a:r>
              <a:rPr lang="en-US" sz="2600" b="1">
                <a:solidFill>
                  <a:srgbClr val="722B79"/>
                </a:solidFill>
              </a:rPr>
              <a:t>Proportion of Australian born </a:t>
            </a:r>
            <a:r>
              <a:rPr lang="en-US" sz="2600" b="1" smtClean="0">
                <a:solidFill>
                  <a:srgbClr val="722B79"/>
                </a:solidFill>
              </a:rPr>
              <a:t>females and males diagnosed </a:t>
            </a:r>
            <a:r>
              <a:rPr lang="en-US" sz="2600" b="1">
                <a:solidFill>
                  <a:srgbClr val="722B79"/>
                </a:solidFill>
              </a:rPr>
              <a:t>as having genital warts at first visit, by age group, </a:t>
            </a:r>
            <a:r>
              <a:rPr lang="en-US" sz="2600" b="1" smtClean="0">
                <a:solidFill>
                  <a:srgbClr val="722B79"/>
                </a:solidFill>
              </a:rPr>
              <a:t> 2004-11</a:t>
            </a:r>
            <a:endParaRPr lang="en-US" sz="2600" b="1">
              <a:solidFill>
                <a:srgbClr val="722B79"/>
              </a:solidFill>
            </a:endParaRPr>
          </a:p>
        </p:txBody>
      </p:sp>
      <p:pic>
        <p:nvPicPr>
          <p:cNvPr id="2050"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381000" y="2819750"/>
            <a:ext cx="4106323" cy="312385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25793" y="6457890"/>
            <a:ext cx="6578993" cy="400110"/>
          </a:xfrm>
          <a:prstGeom prst="rect">
            <a:avLst/>
          </a:prstGeom>
          <a:noFill/>
        </p:spPr>
        <p:txBody>
          <a:bodyPr wrap="square" rtlCol="0">
            <a:spAutoFit/>
          </a:bodyPr>
          <a:lstStyle/>
          <a:p>
            <a:pPr defTabSz="914239"/>
            <a:r>
              <a:rPr lang="da-DK" sz="1000" dirty="0">
                <a:solidFill>
                  <a:schemeClr val="accent1">
                    <a:lumMod val="50000"/>
                  </a:schemeClr>
                </a:solidFill>
              </a:rPr>
              <a:t>Ali, et al</a:t>
            </a:r>
            <a:r>
              <a:rPr lang="da-DK" sz="1000" dirty="0" smtClean="0">
                <a:solidFill>
                  <a:schemeClr val="accent1">
                    <a:lumMod val="50000"/>
                  </a:schemeClr>
                </a:solidFill>
              </a:rPr>
              <a:t>., Genital warts in young Australians five years into national human papillomavirus vaccination programme:  national surveillance data.   British Med J 2013;346:f2032</a:t>
            </a:r>
            <a:endParaRPr lang="da-DK" sz="1000" dirty="0">
              <a:solidFill>
                <a:schemeClr val="accent1">
                  <a:lumMod val="50000"/>
                </a:schemeClr>
              </a:solidFill>
            </a:endParaRPr>
          </a:p>
        </p:txBody>
      </p:sp>
      <p:pic>
        <p:nvPicPr>
          <p:cNvPr id="45261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35892" y="2844344"/>
            <a:ext cx="4038602" cy="3099256"/>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0957" y="2438400"/>
            <a:ext cx="3619500" cy="381000"/>
          </a:xfrm>
          <a:prstGeom prst="rect">
            <a:avLst/>
          </a:prstGeom>
          <a:noFill/>
        </p:spPr>
        <p:txBody>
          <a:bodyPr wrap="square" rtlCol="0">
            <a:spAutoFit/>
          </a:bodyPr>
          <a:lstStyle/>
          <a:p>
            <a:r>
              <a:rPr lang="en-US" b="1" smtClean="0">
                <a:solidFill>
                  <a:schemeClr val="tx1">
                    <a:lumMod val="50000"/>
                    <a:lumOff val="50000"/>
                  </a:schemeClr>
                </a:solidFill>
              </a:rPr>
              <a:t>Females</a:t>
            </a:r>
            <a:endParaRPr lang="en-US" b="1">
              <a:solidFill>
                <a:schemeClr val="tx1">
                  <a:lumMod val="50000"/>
                  <a:lumOff val="50000"/>
                </a:schemeClr>
              </a:solidFill>
            </a:endParaRPr>
          </a:p>
        </p:txBody>
      </p:sp>
      <p:sp>
        <p:nvSpPr>
          <p:cNvPr id="4" name="TextBox 3"/>
          <p:cNvSpPr txBox="1"/>
          <p:nvPr/>
        </p:nvSpPr>
        <p:spPr>
          <a:xfrm>
            <a:off x="4724399" y="2444234"/>
            <a:ext cx="3352801" cy="369332"/>
          </a:xfrm>
          <a:prstGeom prst="rect">
            <a:avLst/>
          </a:prstGeom>
          <a:noFill/>
        </p:spPr>
        <p:txBody>
          <a:bodyPr wrap="square" rtlCol="0">
            <a:spAutoFit/>
          </a:bodyPr>
          <a:lstStyle/>
          <a:p>
            <a:r>
              <a:rPr lang="en-US" b="1" smtClean="0">
                <a:solidFill>
                  <a:schemeClr val="tx1">
                    <a:lumMod val="50000"/>
                    <a:lumOff val="50000"/>
                  </a:schemeClr>
                </a:solidFill>
              </a:rPr>
              <a:t>Males</a:t>
            </a:r>
            <a:endParaRPr lang="en-US" b="1">
              <a:solidFill>
                <a:schemeClr val="tx1">
                  <a:lumMod val="50000"/>
                  <a:lumOff val="50000"/>
                </a:schemeClr>
              </a:solidFill>
            </a:endParaRPr>
          </a:p>
        </p:txBody>
      </p:sp>
      <p:sp>
        <p:nvSpPr>
          <p:cNvPr id="3" name="TextBox 2"/>
          <p:cNvSpPr txBox="1"/>
          <p:nvPr/>
        </p:nvSpPr>
        <p:spPr>
          <a:xfrm>
            <a:off x="457200" y="457199"/>
            <a:ext cx="8229601" cy="707886"/>
          </a:xfrm>
          <a:prstGeom prst="rect">
            <a:avLst/>
          </a:prstGeom>
          <a:noFill/>
        </p:spPr>
        <p:txBody>
          <a:bodyPr wrap="square" rtlCol="0">
            <a:spAutoFit/>
          </a:bodyPr>
          <a:lstStyle/>
          <a:p>
            <a:pPr algn="ctr" defTabSz="914239"/>
            <a:r>
              <a:rPr lang="en-US" sz="4000" b="1" smtClean="0">
                <a:solidFill>
                  <a:srgbClr val="BD4915"/>
                </a:solidFill>
              </a:rPr>
              <a:t>Impact of HPV vaccination in Australia</a:t>
            </a:r>
            <a:endParaRPr lang="en-US" sz="4000" b="1">
              <a:solidFill>
                <a:srgbClr val="BD4915"/>
              </a:solidFill>
            </a:endParaRPr>
          </a:p>
        </p:txBody>
      </p:sp>
      <p:sp>
        <p:nvSpPr>
          <p:cNvPr id="10" name="Slide Number Placeholder 2"/>
          <p:cNvSpPr txBox="1">
            <a:spLocks/>
          </p:cNvSpPr>
          <p:nvPr/>
        </p:nvSpPr>
        <p:spPr bwMode="auto">
          <a:xfrm>
            <a:off x="8534400" y="6481763"/>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0" latinLnBrk="0" hangingPunct="0">
              <a:defRPr sz="1600" kern="1200">
                <a:solidFill>
                  <a:schemeClr val="bg1"/>
                </a:solidFill>
                <a:latin typeface="Arial" charset="0"/>
                <a:ea typeface="+mn-ea"/>
                <a:cs typeface="+mn-cs"/>
              </a:defRPr>
            </a:lvl1pPr>
            <a:lvl2pPr marL="742950" indent="-285750" algn="l" defTabSz="914400" rtl="0" eaLnBrk="0" latinLnBrk="0" hangingPunct="0">
              <a:defRPr sz="1600" kern="1200">
                <a:solidFill>
                  <a:schemeClr val="bg1"/>
                </a:solidFill>
                <a:latin typeface="Arial" charset="0"/>
                <a:ea typeface="+mn-ea"/>
                <a:cs typeface="+mn-cs"/>
              </a:defRPr>
            </a:lvl2pPr>
            <a:lvl3pPr marL="1143000" indent="-228600" algn="l" defTabSz="914400" rtl="0" eaLnBrk="0" latinLnBrk="0" hangingPunct="0">
              <a:defRPr sz="1600" kern="1200">
                <a:solidFill>
                  <a:schemeClr val="bg1"/>
                </a:solidFill>
                <a:latin typeface="Arial" charset="0"/>
                <a:ea typeface="+mn-ea"/>
                <a:cs typeface="+mn-cs"/>
              </a:defRPr>
            </a:lvl3pPr>
            <a:lvl4pPr marL="1600200" indent="-228600" algn="l" defTabSz="914400" rtl="0" eaLnBrk="0" latinLnBrk="0" hangingPunct="0">
              <a:defRPr sz="1600" kern="1200">
                <a:solidFill>
                  <a:schemeClr val="bg1"/>
                </a:solidFill>
                <a:latin typeface="Arial" charset="0"/>
                <a:ea typeface="+mn-ea"/>
                <a:cs typeface="+mn-cs"/>
              </a:defRPr>
            </a:lvl4pPr>
            <a:lvl5pPr marL="2057400" indent="-228600" algn="l" defTabSz="914400" rtl="0" eaLnBrk="0" latinLnBrk="0" hangingPunct="0">
              <a:defRPr sz="1600" kern="1200">
                <a:solidFill>
                  <a:schemeClr val="bg1"/>
                </a:solidFill>
                <a:latin typeface="Arial" charset="0"/>
                <a:ea typeface="+mn-ea"/>
                <a:cs typeface="+mn-cs"/>
              </a:defRPr>
            </a:lvl5pPr>
            <a:lvl6pPr marL="25146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6pPr>
            <a:lvl7pPr marL="29718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7pPr>
            <a:lvl8pPr marL="34290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8pPr>
            <a:lvl9pPr marL="3886200" indent="-228600" algn="l" defTabSz="914400" rtl="0" eaLnBrk="0" fontAlgn="base" latinLnBrk="0" hangingPunct="0">
              <a:spcBef>
                <a:spcPct val="0"/>
              </a:spcBef>
              <a:spcAft>
                <a:spcPct val="0"/>
              </a:spcAft>
              <a:defRPr sz="1600" kern="1200">
                <a:solidFill>
                  <a:schemeClr val="bg1"/>
                </a:solidFill>
                <a:latin typeface="Arial" charset="0"/>
                <a:ea typeface="+mn-ea"/>
                <a:cs typeface="+mn-cs"/>
              </a:defRPr>
            </a:lvl9pPr>
          </a:lstStyle>
          <a:p>
            <a:pPr algn="r" eaLnBrk="1" fontAlgn="base" hangingPunct="1">
              <a:spcBef>
                <a:spcPct val="0"/>
              </a:spcBef>
              <a:spcAft>
                <a:spcPct val="0"/>
              </a:spcAft>
            </a:pPr>
            <a:fld id="{378EFDF2-19D8-4895-A131-03D021180460}" type="slidenum">
              <a:rPr lang="en-US" sz="1400" b="1" smtClean="0">
                <a:solidFill>
                  <a:srgbClr val="4B4B4B"/>
                </a:solidFill>
              </a:rPr>
              <a:pPr algn="r" eaLnBrk="1" fontAlgn="base" hangingPunct="1">
                <a:spcBef>
                  <a:spcPct val="0"/>
                </a:spcBef>
                <a:spcAft>
                  <a:spcPct val="0"/>
                </a:spcAft>
              </a:pPr>
              <a:t>28</a:t>
            </a:fld>
            <a:endParaRPr lang="en-US" sz="1400" b="1" smtClean="0">
              <a:solidFill>
                <a:srgbClr val="4B4B4B"/>
              </a:solidFill>
            </a:endParaRPr>
          </a:p>
        </p:txBody>
      </p:sp>
    </p:spTree>
    <p:extLst>
      <p:ext uri="{BB962C8B-B14F-4D97-AF65-F5344CB8AC3E}">
        <p14:creationId xmlns:p14="http://schemas.microsoft.com/office/powerpoint/2010/main" val="11856156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pPr>
              <a:lnSpc>
                <a:spcPct val="100000"/>
              </a:lnSpc>
              <a:defRPr/>
            </a:pPr>
            <a:r>
              <a:rPr lang="en-US" sz="4000" smtClean="0"/>
              <a:t>HPV Vaccine</a:t>
            </a:r>
            <a:br>
              <a:rPr lang="en-US" sz="4000" smtClean="0"/>
            </a:br>
            <a:r>
              <a:rPr lang="en-US" sz="4000" smtClean="0"/>
              <a:t>Duration of Immunity</a:t>
            </a:r>
          </a:p>
        </p:txBody>
      </p:sp>
      <p:sp>
        <p:nvSpPr>
          <p:cNvPr id="36867" name="Content Placeholder 2"/>
          <p:cNvSpPr>
            <a:spLocks noGrp="1"/>
          </p:cNvSpPr>
          <p:nvPr>
            <p:ph idx="1"/>
          </p:nvPr>
        </p:nvSpPr>
        <p:spPr/>
        <p:txBody>
          <a:bodyPr>
            <a:normAutofit/>
          </a:bodyPr>
          <a:lstStyle/>
          <a:p>
            <a:pPr>
              <a:defRPr/>
            </a:pPr>
            <a:r>
              <a:rPr lang="en-US"/>
              <a:t>S</a:t>
            </a:r>
            <a:r>
              <a:rPr lang="en-US" smtClean="0"/>
              <a:t>tudies </a:t>
            </a:r>
            <a:r>
              <a:rPr lang="en-US"/>
              <a:t>suggest that vaccine protection is </a:t>
            </a:r>
            <a:r>
              <a:rPr lang="en-US" smtClean="0"/>
              <a:t>long-lasting; no evidence of waning immunity</a:t>
            </a:r>
            <a:endParaRPr lang="en-US"/>
          </a:p>
          <a:p>
            <a:pPr lvl="1">
              <a:defRPr/>
            </a:pPr>
            <a:r>
              <a:rPr lang="en-US" sz="2800" b="0" smtClean="0"/>
              <a:t>Available evidence indicates protection for at least 8-10 years</a:t>
            </a:r>
          </a:p>
          <a:p>
            <a:pPr lvl="1">
              <a:defRPr/>
            </a:pPr>
            <a:r>
              <a:rPr lang="en-US" sz="2800" b="0" smtClean="0"/>
              <a:t>Multiple cohort studies are in progress to monitor the duration of immunity</a:t>
            </a:r>
          </a:p>
        </p:txBody>
      </p:sp>
      <p:sp>
        <p:nvSpPr>
          <p:cNvPr id="2" name="TextBox 1"/>
          <p:cNvSpPr txBox="1"/>
          <p:nvPr/>
        </p:nvSpPr>
        <p:spPr>
          <a:xfrm>
            <a:off x="0" y="6457890"/>
            <a:ext cx="6096000" cy="400110"/>
          </a:xfrm>
          <a:prstGeom prst="rect">
            <a:avLst/>
          </a:prstGeom>
          <a:noFill/>
        </p:spPr>
        <p:txBody>
          <a:bodyPr wrap="square" rtlCol="0">
            <a:spAutoFit/>
          </a:bodyPr>
          <a:lstStyle/>
          <a:p>
            <a:r>
              <a:rPr lang="en-US" sz="1000" dirty="0">
                <a:solidFill>
                  <a:schemeClr val="tx1">
                    <a:lumMod val="50000"/>
                    <a:lumOff val="50000"/>
                  </a:schemeClr>
                </a:solidFill>
              </a:rPr>
              <a:t>Romanowski B. Long term protection against cervical infection with the human papillomavirus: review of currently available vaccines. Hum Vaccin. 2011 Feb;7(2):161-9. </a:t>
            </a:r>
          </a:p>
        </p:txBody>
      </p:sp>
    </p:spTree>
    <p:extLst>
      <p:ext uri="{BB962C8B-B14F-4D97-AF65-F5344CB8AC3E}">
        <p14:creationId xmlns:p14="http://schemas.microsoft.com/office/powerpoint/2010/main" val="214146115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Goals</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Describe the importance of HPV vaccination rate improvement.       </a:t>
            </a:r>
            <a:endParaRPr lang="en-US" dirty="0" smtClean="0"/>
          </a:p>
          <a:p>
            <a:pPr lvl="0"/>
            <a:r>
              <a:rPr lang="en-US" dirty="0" smtClean="0"/>
              <a:t>List </a:t>
            </a:r>
            <a:r>
              <a:rPr lang="en-US" dirty="0"/>
              <a:t>ways to accelerate HPV vaccine uptake in the United States.              </a:t>
            </a:r>
          </a:p>
          <a:p>
            <a:pPr lvl="0"/>
            <a:r>
              <a:rPr lang="en-US" dirty="0"/>
              <a:t>Provide useful and compelling information about HPV vaccine that can be shared to aid parents in making the decision to vaccinate their children.         </a:t>
            </a:r>
            <a:endParaRPr lang="en-US" dirty="0" smtClean="0"/>
          </a:p>
          <a:p>
            <a:pPr lvl="0"/>
            <a:r>
              <a:rPr lang="en-US" dirty="0" smtClean="0"/>
              <a:t>Locate </a:t>
            </a:r>
            <a:r>
              <a:rPr lang="en-US" dirty="0"/>
              <a:t>resources relevant to HPV vaccine communications.</a:t>
            </a:r>
          </a:p>
          <a:p>
            <a:endParaRPr lang="en-US" dirty="0"/>
          </a:p>
        </p:txBody>
      </p:sp>
    </p:spTree>
    <p:extLst>
      <p:ext uri="{BB962C8B-B14F-4D97-AF65-F5344CB8AC3E}">
        <p14:creationId xmlns:p14="http://schemas.microsoft.com/office/powerpoint/2010/main" val="2553544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HPV Vaccination is best at 11 or 12</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lphaUcPeriod"/>
            </a:pPr>
            <a:r>
              <a:rPr lang="en-US" dirty="0" smtClean="0"/>
              <a:t>HPV vaccine works best when the entire series has been given before exposure to HPV</a:t>
            </a:r>
          </a:p>
          <a:p>
            <a:pPr lvl="1">
              <a:lnSpc>
                <a:spcPct val="110000"/>
              </a:lnSpc>
              <a:spcBef>
                <a:spcPts val="600"/>
              </a:spcBef>
              <a:defRPr/>
            </a:pPr>
            <a:r>
              <a:rPr lang="en-US" b="0" dirty="0"/>
              <a:t>Very little exposure to HPV at 11 and 12 years of age</a:t>
            </a:r>
          </a:p>
          <a:p>
            <a:pPr lvl="1">
              <a:lnSpc>
                <a:spcPct val="110000"/>
              </a:lnSpc>
              <a:spcBef>
                <a:spcPts val="600"/>
              </a:spcBef>
              <a:defRPr/>
            </a:pPr>
            <a:r>
              <a:rPr lang="en-US" b="0" dirty="0" smtClean="0">
                <a:solidFill>
                  <a:srgbClr val="1993B9"/>
                </a:solidFill>
              </a:rPr>
              <a:t>1/3 of 9th </a:t>
            </a:r>
            <a:r>
              <a:rPr lang="en-US" b="0" dirty="0">
                <a:solidFill>
                  <a:srgbClr val="1993B9"/>
                </a:solidFill>
              </a:rPr>
              <a:t>graders </a:t>
            </a:r>
            <a:r>
              <a:rPr lang="en-US" b="0" dirty="0"/>
              <a:t>and </a:t>
            </a:r>
            <a:r>
              <a:rPr lang="en-US" b="0" dirty="0" smtClean="0">
                <a:solidFill>
                  <a:srgbClr val="1993B9"/>
                </a:solidFill>
              </a:rPr>
              <a:t>2/3 of 12th </a:t>
            </a:r>
            <a:r>
              <a:rPr lang="en-US" b="0" dirty="0">
                <a:solidFill>
                  <a:srgbClr val="1993B9"/>
                </a:solidFill>
              </a:rPr>
              <a:t>graders </a:t>
            </a:r>
            <a:r>
              <a:rPr lang="en-US" b="0" dirty="0"/>
              <a:t>have engaged in sexual intercourse </a:t>
            </a:r>
            <a:endParaRPr lang="en-US" b="0" dirty="0">
              <a:sym typeface="Symbol"/>
            </a:endParaRPr>
          </a:p>
          <a:p>
            <a:pPr lvl="1">
              <a:lnSpc>
                <a:spcPct val="110000"/>
              </a:lnSpc>
              <a:spcBef>
                <a:spcPts val="600"/>
              </a:spcBef>
              <a:defRPr/>
            </a:pPr>
            <a:r>
              <a:rPr lang="en-US" b="0" dirty="0">
                <a:sym typeface="Symbol"/>
              </a:rPr>
              <a:t>24% of high school seniors have had sexual intercourse with </a:t>
            </a:r>
            <a:r>
              <a:rPr lang="en-US" b="0" dirty="0" smtClean="0">
                <a:solidFill>
                  <a:srgbClr val="1993B9"/>
                </a:solidFill>
                <a:sym typeface="Symbol"/>
              </a:rPr>
              <a:t>four </a:t>
            </a:r>
            <a:r>
              <a:rPr lang="en-US" b="0" dirty="0">
                <a:solidFill>
                  <a:srgbClr val="1993B9"/>
                </a:solidFill>
                <a:sym typeface="Symbol"/>
              </a:rPr>
              <a:t>or more </a:t>
            </a:r>
            <a:r>
              <a:rPr lang="en-US" b="0" dirty="0" smtClean="0">
                <a:solidFill>
                  <a:srgbClr val="1993B9"/>
                </a:solidFill>
                <a:sym typeface="Symbol"/>
              </a:rPr>
              <a:t>partners</a:t>
            </a:r>
            <a:endParaRPr lang="en-US" b="0" dirty="0" smtClean="0">
              <a:solidFill>
                <a:srgbClr val="1993B9"/>
              </a:solidFill>
            </a:endParaRPr>
          </a:p>
          <a:p>
            <a:pPr marL="514350" indent="-514350">
              <a:spcBef>
                <a:spcPts val="1800"/>
              </a:spcBef>
              <a:buFont typeface="+mj-lt"/>
              <a:buAutoNum type="alphaUcPeriod"/>
            </a:pPr>
            <a:r>
              <a:rPr lang="en-US" dirty="0" smtClean="0"/>
              <a:t>Higher immune response from HPV vaccine in preteens than in older teens</a:t>
            </a:r>
            <a:endParaRPr lang="en-US" dirty="0"/>
          </a:p>
        </p:txBody>
      </p:sp>
    </p:spTree>
    <p:extLst>
      <p:ext uri="{BB962C8B-B14F-4D97-AF65-F5344CB8AC3E}">
        <p14:creationId xmlns:p14="http://schemas.microsoft.com/office/powerpoint/2010/main" val="330547176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nSpc>
                <a:spcPct val="100000"/>
              </a:lnSpc>
            </a:pPr>
            <a:r>
              <a:rPr lang="en-US" sz="4000"/>
              <a:t>Rationale for vaccinating early: </a:t>
            </a:r>
            <a:r>
              <a:rPr lang="en-US" sz="4000" smtClean="0"/>
              <a:t/>
            </a:r>
            <a:br>
              <a:rPr lang="en-US" sz="4000" smtClean="0"/>
            </a:br>
            <a:r>
              <a:rPr lang="en-US" sz="4000" smtClean="0"/>
              <a:t>Protection prior </a:t>
            </a:r>
            <a:r>
              <a:rPr lang="en-US" smtClean="0"/>
              <a:t>to</a:t>
            </a:r>
            <a:r>
              <a:rPr lang="en-US" sz="4000" smtClean="0"/>
              <a:t> exposure to HPV</a:t>
            </a:r>
            <a:endParaRPr lang="en-US" sz="400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9800" y="1600200"/>
            <a:ext cx="4953000" cy="4467225"/>
          </a:xfrm>
          <a:prstGeom prst="rect">
            <a:avLst/>
          </a:prstGeom>
        </p:spPr>
      </p:pic>
    </p:spTree>
    <p:extLst>
      <p:ext uri="{BB962C8B-B14F-4D97-AF65-F5344CB8AC3E}">
        <p14:creationId xmlns:p14="http://schemas.microsoft.com/office/powerpoint/2010/main" val="514776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9100" y="4838700"/>
            <a:ext cx="8229600" cy="1143000"/>
          </a:xfrm>
        </p:spPr>
        <p:txBody>
          <a:bodyPr>
            <a:normAutofit fontScale="90000"/>
          </a:bodyPr>
          <a:lstStyle/>
          <a:p>
            <a:r>
              <a:rPr lang="en-US" dirty="0" smtClean="0">
                <a:solidFill>
                  <a:srgbClr val="1993B9"/>
                </a:solidFill>
              </a:rPr>
              <a:t>When should the bike helmet go on?</a:t>
            </a:r>
            <a:endParaRPr lang="en-US" dirty="0">
              <a:solidFill>
                <a:srgbClr val="1993B9"/>
              </a:solidFill>
            </a:endParaRPr>
          </a:p>
        </p:txBody>
      </p:sp>
      <p:pic>
        <p:nvPicPr>
          <p:cNvPr id="8194" name="Picture 2"/>
          <p:cNvPicPr>
            <a:picLocks noChangeAspect="1" noChangeArrowheads="1"/>
          </p:cNvPicPr>
          <p:nvPr/>
        </p:nvPicPr>
        <p:blipFill>
          <a:blip r:embed="rId3">
            <a:extLst>
              <a:ext uri="{BEBA8EAE-BF5A-486C-A8C5-ECC9F3942E4B}">
                <a14:imgProps xmlns:a14="http://schemas.microsoft.com/office/drawing/2010/main">
                  <a14:imgLayer r:embed="rId4">
                    <a14:imgEffect>
                      <a14:artisticWatercolorSponge brushSize="1"/>
                    </a14:imgEffect>
                  </a14:imgLayer>
                </a14:imgProps>
              </a:ext>
              <a:ext uri="{28A0092B-C50C-407E-A947-70E740481C1C}">
                <a14:useLocalDpi xmlns:a14="http://schemas.microsoft.com/office/drawing/2010/main"/>
              </a:ext>
            </a:extLst>
          </a:blip>
          <a:srcRect/>
          <a:stretch>
            <a:fillRect/>
          </a:stretch>
        </p:blipFill>
        <p:spPr bwMode="auto">
          <a:xfrm>
            <a:off x="3265172" y="1952625"/>
            <a:ext cx="185737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cstate="email">
            <a:extLst>
              <a:ext uri="{BEBA8EAE-BF5A-486C-A8C5-ECC9F3942E4B}">
                <a14:imgProps xmlns:a14="http://schemas.microsoft.com/office/drawing/2010/main">
                  <a14:imgLayer r:embed="rId6">
                    <a14:imgEffect>
                      <a14:artisticWatercolorSponge brushSize="9"/>
                    </a14:imgEffect>
                  </a14:imgLayer>
                </a14:imgProps>
              </a:ext>
              <a:ext uri="{28A0092B-C50C-407E-A947-70E740481C1C}">
                <a14:useLocalDpi xmlns:a14="http://schemas.microsoft.com/office/drawing/2010/main"/>
              </a:ext>
            </a:extLst>
          </a:blip>
          <a:srcRect/>
          <a:stretch>
            <a:fillRect/>
          </a:stretch>
        </p:blipFill>
        <p:spPr bwMode="auto">
          <a:xfrm>
            <a:off x="721387" y="1952625"/>
            <a:ext cx="179122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7" cstate="email">
            <a:extLst>
              <a:ext uri="{BEBA8EAE-BF5A-486C-A8C5-ECC9F3942E4B}">
                <a14:imgProps xmlns:a14="http://schemas.microsoft.com/office/drawing/2010/main">
                  <a14:imgLayer r:embed="rId8">
                    <a14:imgEffect>
                      <a14:artisticWatercolorSponge brushSize="6"/>
                    </a14:imgEffect>
                  </a14:imgLayer>
                </a14:imgProps>
              </a:ext>
              <a:ext uri="{28A0092B-C50C-407E-A947-70E740481C1C}">
                <a14:useLocalDpi xmlns:a14="http://schemas.microsoft.com/office/drawing/2010/main"/>
              </a:ext>
            </a:extLst>
          </a:blip>
          <a:srcRect/>
          <a:stretch>
            <a:fillRect/>
          </a:stretch>
        </p:blipFill>
        <p:spPr bwMode="auto">
          <a:xfrm>
            <a:off x="5812762" y="1952625"/>
            <a:ext cx="2609850" cy="177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838200" y="762000"/>
            <a:ext cx="7391400" cy="1015663"/>
          </a:xfrm>
          <a:prstGeom prst="rect">
            <a:avLst/>
          </a:prstGeom>
          <a:noFill/>
        </p:spPr>
        <p:txBody>
          <a:bodyPr wrap="square" rtlCol="0">
            <a:spAutoFit/>
          </a:bodyPr>
          <a:lstStyle/>
          <a:p>
            <a:r>
              <a:rPr lang="en-US" sz="6000" b="1" dirty="0" smtClean="0">
                <a:solidFill>
                  <a:schemeClr val="accent1">
                    <a:lumMod val="50000"/>
                  </a:schemeClr>
                </a:solidFill>
              </a:rPr>
              <a:t>  A             B              C </a:t>
            </a:r>
            <a:endParaRPr lang="en-US" sz="6000" b="1" dirty="0">
              <a:solidFill>
                <a:schemeClr val="accent1">
                  <a:lumMod val="50000"/>
                </a:schemeClr>
              </a:solidFill>
            </a:endParaRPr>
          </a:p>
        </p:txBody>
      </p:sp>
    </p:spTree>
    <p:extLst>
      <p:ext uri="{BB962C8B-B14F-4D97-AF65-F5344CB8AC3E}">
        <p14:creationId xmlns:p14="http://schemas.microsoft.com/office/powerpoint/2010/main" val="2618846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Autofit/>
          </a:bodyPr>
          <a:lstStyle/>
          <a:p>
            <a:r>
              <a:rPr lang="en-US" dirty="0" smtClean="0"/>
              <a:t>HPV Vaccine </a:t>
            </a:r>
            <a:r>
              <a:rPr lang="en-US" dirty="0"/>
              <a:t>i</a:t>
            </a:r>
            <a:r>
              <a:rPr lang="en-US" dirty="0" smtClean="0"/>
              <a:t>s Best </a:t>
            </a:r>
            <a:br>
              <a:rPr lang="en-US" dirty="0" smtClean="0"/>
            </a:br>
            <a:r>
              <a:rPr lang="en-US" dirty="0" smtClean="0"/>
              <a:t>at Ages 11 or 12 Years</a:t>
            </a:r>
            <a:endParaRPr lang="en-US" dirty="0"/>
          </a:p>
        </p:txBody>
      </p:sp>
      <p:pic>
        <p:nvPicPr>
          <p:cNvPr id="4100" name="Picture 4" descr="\\cdc\project\NCIRD_OD_HCSO\NCIRD_Projects\Adolescent_Campaign\Materials-Multimedia_Products\Infographics\Infographic Elements\ncirdig406-hpv-cancer-prevention-3-smal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1" y="2133600"/>
            <a:ext cx="7663542" cy="25671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5029200"/>
            <a:ext cx="8534400" cy="830997"/>
          </a:xfrm>
          <a:prstGeom prst="rect">
            <a:avLst/>
          </a:prstGeom>
          <a:noFill/>
        </p:spPr>
        <p:txBody>
          <a:bodyPr wrap="square" rtlCol="0">
            <a:spAutoFit/>
          </a:bodyPr>
          <a:lstStyle/>
          <a:p>
            <a:pPr algn="ctr"/>
            <a:r>
              <a:rPr lang="en-US" sz="2400" b="1" dirty="0" smtClean="0">
                <a:solidFill>
                  <a:srgbClr val="1993B9"/>
                </a:solidFill>
              </a:rPr>
              <a:t>While there is very little risk of exposure to HPV before age 13, the risk of exposure increase thereafter.</a:t>
            </a:r>
            <a:endParaRPr lang="en-US" sz="2400" b="1" dirty="0">
              <a:solidFill>
                <a:srgbClr val="1993B9"/>
              </a:solidFill>
            </a:endParaRPr>
          </a:p>
        </p:txBody>
      </p:sp>
    </p:spTree>
    <p:extLst>
      <p:ext uri="{BB962C8B-B14F-4D97-AF65-F5344CB8AC3E}">
        <p14:creationId xmlns:p14="http://schemas.microsoft.com/office/powerpoint/2010/main" val="2187897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HPV Vaccine coverage</a:t>
            </a:r>
            <a:endParaRPr lang="en-US"/>
          </a:p>
        </p:txBody>
      </p:sp>
      <p:sp>
        <p:nvSpPr>
          <p:cNvPr id="3" name="Text Placeholder 2"/>
          <p:cNvSpPr>
            <a:spLocks noGrp="1"/>
          </p:cNvSpPr>
          <p:nvPr>
            <p:ph type="body" idx="1"/>
          </p:nvPr>
        </p:nvSpPr>
        <p:spPr/>
        <p:txBody>
          <a:bodyPr/>
          <a:lstStyle/>
          <a:p>
            <a:endParaRPr lang="en-US" smtClean="0"/>
          </a:p>
        </p:txBody>
      </p:sp>
    </p:spTree>
    <p:extLst>
      <p:ext uri="{BB962C8B-B14F-4D97-AF65-F5344CB8AC3E}">
        <p14:creationId xmlns:p14="http://schemas.microsoft.com/office/powerpoint/2010/main" val="32037756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4000" dirty="0"/>
              <a:t>Adolescent Vaccination </a:t>
            </a:r>
            <a:r>
              <a:rPr lang="en-US" sz="4000" dirty="0" smtClean="0"/>
              <a:t>Coverage</a:t>
            </a:r>
            <a:br>
              <a:rPr lang="en-US" sz="4000" dirty="0" smtClean="0"/>
            </a:br>
            <a:r>
              <a:rPr lang="en-US" sz="4000" dirty="0" smtClean="0"/>
              <a:t>United States, </a:t>
            </a:r>
            <a:r>
              <a:rPr lang="en-US" sz="4000" dirty="0"/>
              <a:t>2006-2013</a:t>
            </a:r>
          </a:p>
        </p:txBody>
      </p:sp>
      <p:sp>
        <p:nvSpPr>
          <p:cNvPr id="3" name="TextBox 2"/>
          <p:cNvSpPr txBox="1"/>
          <p:nvPr/>
        </p:nvSpPr>
        <p:spPr>
          <a:xfrm>
            <a:off x="0" y="6457890"/>
            <a:ext cx="6629400" cy="400110"/>
          </a:xfrm>
          <a:prstGeom prst="rect">
            <a:avLst/>
          </a:prstGeom>
          <a:noFill/>
        </p:spPr>
        <p:txBody>
          <a:bodyPr wrap="square" rtlCol="0">
            <a:spAutoFit/>
          </a:bodyPr>
          <a:lstStyle/>
          <a:p>
            <a:endParaRPr lang="en-US" sz="1000" dirty="0">
              <a:solidFill>
                <a:schemeClr val="tx1">
                  <a:lumMod val="85000"/>
                  <a:lumOff val="15000"/>
                </a:schemeClr>
              </a:solidFill>
            </a:endParaRPr>
          </a:p>
          <a:p>
            <a:r>
              <a:rPr lang="en-US" sz="1000" dirty="0">
                <a:solidFill>
                  <a:schemeClr val="tx1">
                    <a:lumMod val="85000"/>
                    <a:lumOff val="15000"/>
                  </a:schemeClr>
                </a:solidFill>
              </a:rPr>
              <a:t>MMWR </a:t>
            </a:r>
            <a:r>
              <a:rPr lang="en-US" sz="1000" dirty="0" smtClean="0">
                <a:solidFill>
                  <a:schemeClr val="tx1">
                    <a:lumMod val="85000"/>
                    <a:lumOff val="15000"/>
                  </a:schemeClr>
                </a:solidFill>
              </a:rPr>
              <a:t>2014; 63(29);625-633.</a:t>
            </a:r>
            <a:endParaRPr lang="en-US" sz="1000" dirty="0">
              <a:solidFill>
                <a:schemeClr val="tx1">
                  <a:lumMod val="85000"/>
                  <a:lumOff val="15000"/>
                </a:schemeClr>
              </a:solidFill>
            </a:endParaRPr>
          </a:p>
        </p:txBody>
      </p:sp>
      <p:graphicFrame>
        <p:nvGraphicFramePr>
          <p:cNvPr id="6" name="Content Placeholder 10"/>
          <p:cNvGraphicFramePr>
            <a:graphicFrameLocks noGrp="1"/>
          </p:cNvGraphicFramePr>
          <p:nvPr>
            <p:ph idx="1"/>
            <p:extLst>
              <p:ext uri="{D42A27DB-BD31-4B8C-83A1-F6EECF244321}">
                <p14:modId xmlns:p14="http://schemas.microsoft.com/office/powerpoint/2010/main" val="4111397529"/>
              </p:ext>
            </p:extLst>
          </p:nvPr>
        </p:nvGraphicFramePr>
        <p:xfrm>
          <a:off x="181897" y="1524000"/>
          <a:ext cx="8763000" cy="47427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3694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76200" y="304800"/>
            <a:ext cx="8915400" cy="1143000"/>
          </a:xfrm>
        </p:spPr>
        <p:txBody>
          <a:bodyPr>
            <a:noAutofit/>
          </a:bodyPr>
          <a:lstStyle/>
          <a:p>
            <a:pPr>
              <a:lnSpc>
                <a:spcPts val="3600"/>
              </a:lnSpc>
            </a:pPr>
            <a:r>
              <a:rPr lang="en-US" sz="3600" dirty="0"/>
              <a:t>Impact of Eliminating Missed </a:t>
            </a:r>
            <a:r>
              <a:rPr lang="en-US" sz="3600" dirty="0" smtClean="0"/>
              <a:t>Opportunities in Girls 13-17 Years in the United States</a:t>
            </a:r>
            <a:endParaRPr lang="en-US" sz="3600" dirty="0" smtClean="0">
              <a:solidFill>
                <a:srgbClr val="722B79"/>
              </a:solidFill>
            </a:endParaRPr>
          </a:p>
        </p:txBody>
      </p:sp>
      <p:graphicFrame>
        <p:nvGraphicFramePr>
          <p:cNvPr id="103427" name="Content Placeholder 3"/>
          <p:cNvGraphicFramePr>
            <a:graphicFrameLocks/>
          </p:cNvGraphicFramePr>
          <p:nvPr>
            <p:extLst>
              <p:ext uri="{D42A27DB-BD31-4B8C-83A1-F6EECF244321}">
                <p14:modId xmlns:p14="http://schemas.microsoft.com/office/powerpoint/2010/main" val="1867535720"/>
              </p:ext>
            </p:extLst>
          </p:nvPr>
        </p:nvGraphicFramePr>
        <p:xfrm>
          <a:off x="531813" y="1593850"/>
          <a:ext cx="7967662" cy="4572000"/>
        </p:xfrm>
        <a:graphic>
          <a:graphicData uri="http://schemas.openxmlformats.org/presentationml/2006/ole">
            <mc:AlternateContent xmlns:mc="http://schemas.openxmlformats.org/markup-compatibility/2006">
              <mc:Choice xmlns:v="urn:schemas-microsoft-com:vml" Requires="v">
                <p:oleObj spid="_x0000_s5272" name="Chart" r:id="rId5" imgW="8086641" imgH="4638769" progId="Excel.Chart.8">
                  <p:embed/>
                </p:oleObj>
              </mc:Choice>
              <mc:Fallback>
                <p:oleObj name="Chart" r:id="rId5" imgW="8086641" imgH="4638769" progId="Excel.Chart.8">
                  <p:embed/>
                  <p:pic>
                    <p:nvPicPr>
                      <p:cNvPr id="0" name=""/>
                      <p:cNvPicPr>
                        <a:picLocks noChangeArrowheads="1"/>
                      </p:cNvPicPr>
                      <p:nvPr/>
                    </p:nvPicPr>
                    <p:blipFill>
                      <a:blip r:embed="rId6"/>
                      <a:srcRect/>
                      <a:stretch>
                        <a:fillRect/>
                      </a:stretch>
                    </p:blipFill>
                    <p:spPr bwMode="auto">
                      <a:xfrm>
                        <a:off x="531813" y="1593850"/>
                        <a:ext cx="7967662" cy="4572000"/>
                      </a:xfrm>
                      <a:prstGeom prst="rect">
                        <a:avLst/>
                      </a:prstGeom>
                      <a:noFill/>
                      <a:ln>
                        <a:noFill/>
                      </a:ln>
                      <a:extLst/>
                    </p:spPr>
                  </p:pic>
                </p:oleObj>
              </mc:Fallback>
            </mc:AlternateContent>
          </a:graphicData>
        </a:graphic>
      </p:graphicFrame>
      <p:sp>
        <p:nvSpPr>
          <p:cNvPr id="103428" name="TextBox 1"/>
          <p:cNvSpPr txBox="1">
            <a:spLocks noChangeArrowheads="1"/>
          </p:cNvSpPr>
          <p:nvPr/>
        </p:nvSpPr>
        <p:spPr bwMode="auto">
          <a:xfrm>
            <a:off x="0" y="6073170"/>
            <a:ext cx="660979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dirty="0">
                <a:solidFill>
                  <a:schemeClr val="accent1">
                    <a:lumMod val="50000"/>
                  </a:schemeClr>
                </a:solidFill>
                <a:latin typeface="+mn-lt"/>
              </a:rPr>
              <a:t>Missed opportunity: </a:t>
            </a:r>
            <a:r>
              <a:rPr lang="en-US" sz="1000" b="1" dirty="0" smtClean="0">
                <a:solidFill>
                  <a:schemeClr val="accent1">
                    <a:lumMod val="50000"/>
                  </a:schemeClr>
                </a:solidFill>
                <a:latin typeface="+mn-lt"/>
              </a:rPr>
              <a:t>Healthcare encounter </a:t>
            </a:r>
            <a:r>
              <a:rPr lang="en-US" sz="1000" b="1" dirty="0">
                <a:solidFill>
                  <a:schemeClr val="accent1">
                    <a:lumMod val="50000"/>
                  </a:schemeClr>
                </a:solidFill>
                <a:latin typeface="+mn-lt"/>
              </a:rPr>
              <a:t>when </a:t>
            </a:r>
            <a:r>
              <a:rPr lang="en-US" sz="1000" b="1" dirty="0" smtClean="0">
                <a:solidFill>
                  <a:schemeClr val="accent1">
                    <a:lumMod val="50000"/>
                  </a:schemeClr>
                </a:solidFill>
                <a:latin typeface="+mn-lt"/>
              </a:rPr>
              <a:t>some, </a:t>
            </a:r>
            <a:r>
              <a:rPr lang="en-US" sz="1000" b="1" dirty="0">
                <a:solidFill>
                  <a:schemeClr val="accent1">
                    <a:lumMod val="50000"/>
                  </a:schemeClr>
                </a:solidFill>
                <a:latin typeface="+mn-lt"/>
              </a:rPr>
              <a:t>but not all </a:t>
            </a:r>
            <a:r>
              <a:rPr lang="en-US" sz="1000" b="1" dirty="0" smtClean="0">
                <a:solidFill>
                  <a:schemeClr val="accent1">
                    <a:lumMod val="50000"/>
                  </a:schemeClr>
                </a:solidFill>
                <a:latin typeface="+mn-lt"/>
              </a:rPr>
              <a:t>ACIP-recommended vaccines </a:t>
            </a:r>
            <a:r>
              <a:rPr lang="en-US" sz="1000" b="1" dirty="0">
                <a:solidFill>
                  <a:schemeClr val="accent1">
                    <a:lumMod val="50000"/>
                  </a:schemeClr>
                </a:solidFill>
                <a:latin typeface="+mn-lt"/>
              </a:rPr>
              <a:t>are </a:t>
            </a:r>
            <a:r>
              <a:rPr lang="en-US" sz="1000" b="1" dirty="0" smtClean="0">
                <a:solidFill>
                  <a:schemeClr val="accent1">
                    <a:lumMod val="50000"/>
                  </a:schemeClr>
                </a:solidFill>
                <a:latin typeface="+mn-lt"/>
              </a:rPr>
              <a:t>given. </a:t>
            </a:r>
          </a:p>
          <a:p>
            <a:pPr eaLnBrk="1" hangingPunct="1">
              <a:spcAft>
                <a:spcPts val="600"/>
              </a:spcAft>
            </a:pPr>
            <a:r>
              <a:rPr lang="en-US" sz="1000" b="1" dirty="0" smtClean="0">
                <a:solidFill>
                  <a:schemeClr val="accent1">
                    <a:lumMod val="50000"/>
                  </a:schemeClr>
                </a:solidFill>
                <a:latin typeface="+mn-lt"/>
              </a:rPr>
              <a:t>HPV-1: Receipt of at least one dose of HPV.</a:t>
            </a:r>
            <a:endParaRPr lang="en-US" sz="900" b="1" dirty="0" smtClean="0">
              <a:solidFill>
                <a:schemeClr val="accent1">
                  <a:lumMod val="50000"/>
                </a:schemeClr>
              </a:solidFill>
              <a:latin typeface="+mn-lt"/>
            </a:endParaRPr>
          </a:p>
          <a:p>
            <a:pPr eaLnBrk="1" hangingPunct="1"/>
            <a:r>
              <a:rPr lang="en-US" sz="1000" b="1" dirty="0">
                <a:solidFill>
                  <a:schemeClr val="accent1">
                    <a:lumMod val="50000"/>
                  </a:schemeClr>
                </a:solidFill>
                <a:latin typeface="+mn-lt"/>
              </a:rPr>
              <a:t>Stokley S, Curtis R, Jeyarajah J. Human Papillomavirus Vaccination Coverage Among Adolescent Girls, 2007-2012, and Postlicensure Vaccine Safety Monitoring, 2006-2013 - United States. MMWR. 62(29);591-595.</a:t>
            </a:r>
          </a:p>
        </p:txBody>
      </p:sp>
      <p:sp>
        <p:nvSpPr>
          <p:cNvPr id="3" name="TextBox 2"/>
          <p:cNvSpPr txBox="1"/>
          <p:nvPr/>
        </p:nvSpPr>
        <p:spPr>
          <a:xfrm>
            <a:off x="6096000" y="1524000"/>
            <a:ext cx="2286000" cy="1323439"/>
          </a:xfrm>
          <a:prstGeom prst="rect">
            <a:avLst/>
          </a:prstGeom>
          <a:solidFill>
            <a:srgbClr val="722B79"/>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ts val="0"/>
              </a:spcBef>
              <a:spcAft>
                <a:spcPts val="0"/>
              </a:spcAft>
              <a:defRPr/>
            </a:pPr>
            <a:r>
              <a:rPr lang="en-US" sz="2000" b="1" dirty="0">
                <a:solidFill>
                  <a:schemeClr val="bg1"/>
                </a:solidFill>
              </a:rPr>
              <a:t>Among girls unvaccinated </a:t>
            </a:r>
            <a:r>
              <a:rPr lang="en-US" sz="2000" b="1" dirty="0" smtClean="0">
                <a:solidFill>
                  <a:schemeClr val="bg1"/>
                </a:solidFill>
              </a:rPr>
              <a:t>for HPV</a:t>
            </a:r>
            <a:r>
              <a:rPr lang="en-US" sz="2000" b="1" dirty="0">
                <a:solidFill>
                  <a:schemeClr val="bg1"/>
                </a:solidFill>
              </a:rPr>
              <a:t>, </a:t>
            </a:r>
            <a:r>
              <a:rPr lang="en-US" sz="2000" b="1" dirty="0" smtClean="0">
                <a:solidFill>
                  <a:schemeClr val="bg1"/>
                </a:solidFill>
              </a:rPr>
              <a:t>84% </a:t>
            </a:r>
            <a:r>
              <a:rPr lang="en-US" sz="2000" b="1" dirty="0">
                <a:solidFill>
                  <a:schemeClr val="bg1"/>
                </a:solidFill>
              </a:rPr>
              <a:t>had a missed opportunity</a:t>
            </a:r>
          </a:p>
        </p:txBody>
      </p:sp>
    </p:spTree>
    <p:extLst>
      <p:ext uri="{BB962C8B-B14F-4D97-AF65-F5344CB8AC3E}">
        <p14:creationId xmlns:p14="http://schemas.microsoft.com/office/powerpoint/2010/main" val="677357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3016"/>
            <a:ext cx="9144000" cy="1143000"/>
          </a:xfrm>
        </p:spPr>
        <p:txBody>
          <a:bodyPr anchor="ctr">
            <a:noAutofit/>
          </a:bodyPr>
          <a:lstStyle/>
          <a:p>
            <a:pPr>
              <a:lnSpc>
                <a:spcPts val="3600"/>
              </a:lnSpc>
            </a:pPr>
            <a:r>
              <a:rPr lang="en-US" sz="3600" dirty="0">
                <a:solidFill>
                  <a:srgbClr val="C7380B"/>
                </a:solidFill>
              </a:rPr>
              <a:t>Impact of Eliminating Missed </a:t>
            </a:r>
            <a:r>
              <a:rPr lang="en-US" sz="3600" dirty="0" smtClean="0">
                <a:solidFill>
                  <a:srgbClr val="C7380B"/>
                </a:solidFill>
              </a:rPr>
              <a:t>Opportunities </a:t>
            </a:r>
            <a:br>
              <a:rPr lang="en-US" sz="3600" dirty="0" smtClean="0">
                <a:solidFill>
                  <a:srgbClr val="C7380B"/>
                </a:solidFill>
              </a:rPr>
            </a:br>
            <a:r>
              <a:rPr lang="en-US" sz="3600" dirty="0" smtClean="0">
                <a:solidFill>
                  <a:srgbClr val="C7380B"/>
                </a:solidFill>
              </a:rPr>
              <a:t>in Girls 13-17 Years of Age, Nebraska</a:t>
            </a:r>
            <a:endParaRPr lang="en-US" sz="3600" dirty="0">
              <a:solidFill>
                <a:srgbClr val="C7380B"/>
              </a:solidFill>
            </a:endParaRPr>
          </a:p>
        </p:txBody>
      </p:sp>
      <p:sp>
        <p:nvSpPr>
          <p:cNvPr id="6" name="Text Placeholder 5"/>
          <p:cNvSpPr>
            <a:spLocks noGrp="1"/>
          </p:cNvSpPr>
          <p:nvPr>
            <p:ph type="body" sz="quarter" idx="10"/>
          </p:nvPr>
        </p:nvSpPr>
        <p:spPr>
          <a:xfrm>
            <a:off x="0" y="6096000"/>
            <a:ext cx="6781800" cy="762000"/>
          </a:xfrm>
        </p:spPr>
        <p:txBody>
          <a:bodyPr>
            <a:normAutofit/>
          </a:bodyPr>
          <a:lstStyle/>
          <a:p>
            <a:r>
              <a:rPr lang="en-US" dirty="0">
                <a:solidFill>
                  <a:schemeClr val="accent1">
                    <a:lumMod val="50000"/>
                  </a:schemeClr>
                </a:solidFill>
              </a:rPr>
              <a:t>Missed opportunity: Health care encounter on or after 11</a:t>
            </a:r>
            <a:r>
              <a:rPr lang="en-US" baseline="30000" dirty="0">
                <a:solidFill>
                  <a:schemeClr val="accent1">
                    <a:lumMod val="50000"/>
                  </a:schemeClr>
                </a:solidFill>
              </a:rPr>
              <a:t>th</a:t>
            </a:r>
            <a:r>
              <a:rPr lang="en-US" dirty="0">
                <a:solidFill>
                  <a:schemeClr val="accent1">
                    <a:lumMod val="50000"/>
                  </a:schemeClr>
                </a:solidFill>
              </a:rPr>
              <a:t> birthday, </a:t>
            </a:r>
            <a:r>
              <a:rPr lang="en-US" dirty="0" smtClean="0">
                <a:solidFill>
                  <a:schemeClr val="accent1">
                    <a:lumMod val="50000"/>
                  </a:schemeClr>
                </a:solidFill>
              </a:rPr>
              <a:t> </a:t>
            </a:r>
            <a:r>
              <a:rPr lang="en-US" dirty="0">
                <a:solidFill>
                  <a:schemeClr val="accent1">
                    <a:lumMod val="50000"/>
                  </a:schemeClr>
                </a:solidFill>
              </a:rPr>
              <a:t>and on or after March 23, 2007 during which </a:t>
            </a:r>
            <a:r>
              <a:rPr lang="en-US" dirty="0">
                <a:solidFill>
                  <a:schemeClr val="accent1">
                    <a:lumMod val="50000"/>
                  </a:schemeClr>
                </a:solidFill>
                <a:latin typeface="Times New Roman"/>
                <a:cs typeface="Times New Roman"/>
              </a:rPr>
              <a:t>≥ </a:t>
            </a:r>
            <a:r>
              <a:rPr lang="en-US" dirty="0">
                <a:solidFill>
                  <a:schemeClr val="accent1">
                    <a:lumMod val="50000"/>
                  </a:schemeClr>
                </a:solidFill>
              </a:rPr>
              <a:t> 1 vaccine was  administered  but not the 1</a:t>
            </a:r>
            <a:r>
              <a:rPr lang="en-US" baseline="30000" dirty="0">
                <a:solidFill>
                  <a:schemeClr val="accent1">
                    <a:lumMod val="50000"/>
                  </a:schemeClr>
                </a:solidFill>
              </a:rPr>
              <a:t>st</a:t>
            </a:r>
            <a:r>
              <a:rPr lang="en-US" dirty="0">
                <a:solidFill>
                  <a:schemeClr val="accent1">
                    <a:lumMod val="50000"/>
                  </a:schemeClr>
                </a:solidFill>
              </a:rPr>
              <a:t> dose of the HPV vaccine series</a:t>
            </a:r>
          </a:p>
          <a:p>
            <a:r>
              <a:rPr lang="en-US" dirty="0" smtClean="0">
                <a:solidFill>
                  <a:schemeClr val="accent1">
                    <a:lumMod val="50000"/>
                  </a:schemeClr>
                </a:solidFill>
              </a:rPr>
              <a:t>HPV-1:  Receipt of at least one dose of HPV</a:t>
            </a:r>
          </a:p>
          <a:p>
            <a:r>
              <a:rPr lang="en-US" dirty="0">
                <a:solidFill>
                  <a:schemeClr val="accent1">
                    <a:lumMod val="50000"/>
                  </a:schemeClr>
                </a:solidFill>
              </a:rPr>
              <a:t>* 95% Confidence interval (CI) width &gt; 20.  Estimates with 95% CI widths &gt;20 might not be </a:t>
            </a:r>
            <a:r>
              <a:rPr lang="en-US" dirty="0" smtClean="0">
                <a:solidFill>
                  <a:schemeClr val="accent1">
                    <a:lumMod val="50000"/>
                  </a:schemeClr>
                </a:solidFill>
              </a:rPr>
              <a:t>reliable</a:t>
            </a:r>
            <a:endParaRPr lang="en-US" dirty="0">
              <a:solidFill>
                <a:schemeClr val="accent1">
                  <a:lumMod val="50000"/>
                </a:schemeClr>
              </a:solidFill>
            </a:endParaRPr>
          </a:p>
        </p:txBody>
      </p:sp>
      <p:graphicFrame>
        <p:nvGraphicFramePr>
          <p:cNvPr id="2" name="Chart 1"/>
          <p:cNvGraphicFramePr/>
          <p:nvPr>
            <p:extLst>
              <p:ext uri="{D42A27DB-BD31-4B8C-83A1-F6EECF244321}">
                <p14:modId xmlns:p14="http://schemas.microsoft.com/office/powerpoint/2010/main" val="1822089925"/>
              </p:ext>
            </p:extLst>
          </p:nvPr>
        </p:nvGraphicFramePr>
        <p:xfrm>
          <a:off x="762000" y="1600200"/>
          <a:ext cx="76200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325771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HPV Vaccine Will Save Lives</a:t>
            </a:r>
            <a:endParaRPr lang="en-US" sz="4800" dirty="0"/>
          </a:p>
        </p:txBody>
      </p:sp>
      <p:sp>
        <p:nvSpPr>
          <p:cNvPr id="5" name="Content Placeholder 4"/>
          <p:cNvSpPr>
            <a:spLocks noGrp="1"/>
          </p:cNvSpPr>
          <p:nvPr>
            <p:ph idx="4294967295"/>
          </p:nvPr>
        </p:nvSpPr>
        <p:spPr>
          <a:xfrm>
            <a:off x="0" y="1676400"/>
            <a:ext cx="3048000" cy="4267200"/>
          </a:xfrm>
        </p:spPr>
        <p:txBody>
          <a:bodyPr>
            <a:normAutofit/>
          </a:bodyPr>
          <a:lstStyle/>
          <a:p>
            <a:pPr marL="0" indent="0" algn="r">
              <a:lnSpc>
                <a:spcPct val="90000"/>
              </a:lnSpc>
              <a:buNone/>
            </a:pPr>
            <a:r>
              <a:rPr lang="en-US" sz="4800" dirty="0" smtClean="0">
                <a:solidFill>
                  <a:srgbClr val="1993B9"/>
                </a:solidFill>
                <a:effectLst>
                  <a:outerShdw blurRad="50800" dist="38100" dir="2700000" algn="tl" rotWithShape="0">
                    <a:prstClr val="black">
                      <a:alpha val="40000"/>
                    </a:prstClr>
                  </a:outerShdw>
                </a:effectLst>
              </a:rPr>
              <a:t>26 million</a:t>
            </a:r>
            <a:r>
              <a:rPr lang="en-US" sz="4800" dirty="0"/>
              <a:t>:</a:t>
            </a:r>
            <a:endParaRPr lang="en-US" sz="4800" dirty="0" smtClean="0"/>
          </a:p>
          <a:p>
            <a:pPr marL="0" indent="0" algn="r">
              <a:lnSpc>
                <a:spcPct val="90000"/>
              </a:lnSpc>
              <a:buNone/>
            </a:pPr>
            <a:endParaRPr lang="en-US" sz="4800" dirty="0" smtClean="0">
              <a:solidFill>
                <a:srgbClr val="1993B9"/>
              </a:solidFill>
            </a:endParaRPr>
          </a:p>
          <a:p>
            <a:pPr marL="0" indent="0" algn="r">
              <a:lnSpc>
                <a:spcPct val="90000"/>
              </a:lnSpc>
              <a:buNone/>
            </a:pPr>
            <a:r>
              <a:rPr lang="en-US" sz="4800" dirty="0" smtClean="0">
                <a:solidFill>
                  <a:srgbClr val="1993B9"/>
                </a:solidFill>
              </a:rPr>
              <a:t>    </a:t>
            </a:r>
            <a:r>
              <a:rPr lang="en-US" sz="4800" dirty="0">
                <a:solidFill>
                  <a:srgbClr val="1993B9"/>
                </a:solidFill>
                <a:effectLst>
                  <a:outerShdw blurRad="50800" dist="38100" dir="2700000" algn="tl" rotWithShape="0">
                    <a:prstClr val="black">
                      <a:alpha val="40000"/>
                    </a:prstClr>
                  </a:outerShdw>
                </a:effectLst>
              </a:rPr>
              <a:t>168,400</a:t>
            </a:r>
            <a:r>
              <a:rPr lang="en-US" sz="4400" dirty="0" smtClean="0"/>
              <a:t>:</a:t>
            </a:r>
            <a:r>
              <a:rPr lang="en-US" sz="4400" dirty="0" smtClean="0">
                <a:solidFill>
                  <a:srgbClr val="1993B9"/>
                </a:solidFill>
              </a:rPr>
              <a:t>      </a:t>
            </a:r>
            <a:r>
              <a:rPr lang="en-US" sz="4800" dirty="0" smtClean="0">
                <a:solidFill>
                  <a:srgbClr val="1993B9"/>
                </a:solidFill>
                <a:effectLst>
                  <a:outerShdw blurRad="50800" dist="38100" dir="2700000" algn="tl" rotWithShape="0">
                    <a:prstClr val="black">
                      <a:alpha val="40000"/>
                    </a:prstClr>
                  </a:outerShdw>
                </a:effectLst>
              </a:rPr>
              <a:t> </a:t>
            </a:r>
          </a:p>
          <a:p>
            <a:pPr marL="0" indent="0" algn="r">
              <a:lnSpc>
                <a:spcPct val="90000"/>
              </a:lnSpc>
              <a:buNone/>
            </a:pPr>
            <a:endParaRPr lang="en-US" sz="4800" dirty="0" smtClean="0">
              <a:solidFill>
                <a:srgbClr val="1993B9"/>
              </a:solidFill>
              <a:effectLst>
                <a:outerShdw blurRad="50800" dist="38100" dir="2700000" algn="tl" rotWithShape="0">
                  <a:prstClr val="black">
                    <a:alpha val="40000"/>
                  </a:prstClr>
                </a:outerShdw>
              </a:effectLst>
            </a:endParaRPr>
          </a:p>
          <a:p>
            <a:pPr marL="0" indent="0" algn="r">
              <a:lnSpc>
                <a:spcPct val="90000"/>
              </a:lnSpc>
              <a:buNone/>
            </a:pPr>
            <a:r>
              <a:rPr lang="en-US" sz="4800" dirty="0" smtClean="0">
                <a:solidFill>
                  <a:srgbClr val="1993B9"/>
                </a:solidFill>
                <a:effectLst>
                  <a:outerShdw blurRad="50800" dist="38100" dir="2700000" algn="tl" rotWithShape="0">
                    <a:prstClr val="black">
                      <a:alpha val="40000"/>
                    </a:prstClr>
                  </a:outerShdw>
                </a:effectLst>
              </a:rPr>
              <a:t>54,100</a:t>
            </a:r>
            <a:r>
              <a:rPr lang="en-US" sz="4400" dirty="0" smtClean="0"/>
              <a:t>:</a:t>
            </a:r>
            <a:endParaRPr lang="en-US" dirty="0" smtClean="0"/>
          </a:p>
        </p:txBody>
      </p:sp>
      <p:sp>
        <p:nvSpPr>
          <p:cNvPr id="7" name="Text Placeholder 6"/>
          <p:cNvSpPr>
            <a:spLocks noGrp="1"/>
          </p:cNvSpPr>
          <p:nvPr>
            <p:ph type="body" sz="quarter" idx="4294967295"/>
          </p:nvPr>
        </p:nvSpPr>
        <p:spPr>
          <a:xfrm>
            <a:off x="0" y="6553200"/>
            <a:ext cx="4800600" cy="381000"/>
          </a:xfrm>
        </p:spPr>
        <p:txBody>
          <a:bodyPr>
            <a:normAutofit/>
          </a:bodyPr>
          <a:lstStyle/>
          <a:p>
            <a:pPr marL="0" indent="0">
              <a:buNone/>
            </a:pPr>
            <a:r>
              <a:rPr lang="en-US" sz="1400" b="0" dirty="0" smtClean="0"/>
              <a:t>Adapted from Chesson HW et al, Vaccine 2011;29:8443-50</a:t>
            </a:r>
          </a:p>
        </p:txBody>
      </p:sp>
      <p:sp>
        <p:nvSpPr>
          <p:cNvPr id="3" name="TextBox 2"/>
          <p:cNvSpPr txBox="1"/>
          <p:nvPr/>
        </p:nvSpPr>
        <p:spPr>
          <a:xfrm>
            <a:off x="3581400" y="1742182"/>
            <a:ext cx="5334000" cy="1077218"/>
          </a:xfrm>
          <a:prstGeom prst="rect">
            <a:avLst/>
          </a:prstGeom>
          <a:noFill/>
        </p:spPr>
        <p:txBody>
          <a:bodyPr wrap="square" rtlCol="0">
            <a:spAutoFit/>
          </a:bodyPr>
          <a:lstStyle/>
          <a:p>
            <a:r>
              <a:rPr lang="en-US" sz="3200" b="1" dirty="0">
                <a:solidFill>
                  <a:schemeClr val="accent1">
                    <a:lumMod val="50000"/>
                  </a:schemeClr>
                </a:solidFill>
              </a:rPr>
              <a:t>number of girls under </a:t>
            </a:r>
            <a:r>
              <a:rPr lang="en-US" sz="3200" b="1" dirty="0" smtClean="0">
                <a:solidFill>
                  <a:schemeClr val="accent1">
                    <a:lumMod val="50000"/>
                  </a:schemeClr>
                </a:solidFill>
              </a:rPr>
              <a:t>13 years </a:t>
            </a:r>
            <a:r>
              <a:rPr lang="en-US" sz="3200" b="1" dirty="0">
                <a:solidFill>
                  <a:schemeClr val="accent1">
                    <a:lumMod val="50000"/>
                  </a:schemeClr>
                </a:solidFill>
              </a:rPr>
              <a:t>of age in the United </a:t>
            </a:r>
            <a:r>
              <a:rPr lang="en-US" sz="3200" b="1" dirty="0" smtClean="0">
                <a:solidFill>
                  <a:schemeClr val="accent1">
                    <a:lumMod val="50000"/>
                  </a:schemeClr>
                </a:solidFill>
              </a:rPr>
              <a:t> States</a:t>
            </a:r>
            <a:endParaRPr lang="en-US" sz="3200" b="1" dirty="0">
              <a:solidFill>
                <a:schemeClr val="accent1">
                  <a:lumMod val="50000"/>
                </a:schemeClr>
              </a:solidFill>
            </a:endParaRPr>
          </a:p>
        </p:txBody>
      </p:sp>
      <p:sp>
        <p:nvSpPr>
          <p:cNvPr id="8" name="TextBox 7"/>
          <p:cNvSpPr txBox="1"/>
          <p:nvPr/>
        </p:nvSpPr>
        <p:spPr>
          <a:xfrm>
            <a:off x="3581400" y="3266182"/>
            <a:ext cx="5334000" cy="1077218"/>
          </a:xfrm>
          <a:prstGeom prst="rect">
            <a:avLst/>
          </a:prstGeom>
          <a:noFill/>
        </p:spPr>
        <p:txBody>
          <a:bodyPr wrap="square" rtlCol="0">
            <a:spAutoFit/>
          </a:bodyPr>
          <a:lstStyle/>
          <a:p>
            <a:r>
              <a:rPr lang="en-US" sz="3200" b="1" dirty="0">
                <a:solidFill>
                  <a:schemeClr val="accent1">
                    <a:lumMod val="50000"/>
                  </a:schemeClr>
                </a:solidFill>
              </a:rPr>
              <a:t>number </a:t>
            </a:r>
            <a:r>
              <a:rPr lang="en-US" sz="3200" b="1" dirty="0" smtClean="0">
                <a:solidFill>
                  <a:schemeClr val="accent1">
                    <a:lumMod val="50000"/>
                  </a:schemeClr>
                </a:solidFill>
              </a:rPr>
              <a:t>who will develop cancer if none are vaccinated</a:t>
            </a:r>
            <a:endParaRPr lang="en-US" sz="3200" b="1" dirty="0">
              <a:solidFill>
                <a:schemeClr val="accent1">
                  <a:lumMod val="50000"/>
                </a:schemeClr>
              </a:solidFill>
            </a:endParaRPr>
          </a:p>
        </p:txBody>
      </p:sp>
      <p:sp>
        <p:nvSpPr>
          <p:cNvPr id="9" name="TextBox 8"/>
          <p:cNvSpPr txBox="1"/>
          <p:nvPr/>
        </p:nvSpPr>
        <p:spPr>
          <a:xfrm>
            <a:off x="3581400" y="4876800"/>
            <a:ext cx="5334000" cy="1569660"/>
          </a:xfrm>
          <a:prstGeom prst="rect">
            <a:avLst/>
          </a:prstGeom>
          <a:noFill/>
        </p:spPr>
        <p:txBody>
          <a:bodyPr wrap="square" rtlCol="0">
            <a:spAutoFit/>
          </a:bodyPr>
          <a:lstStyle/>
          <a:p>
            <a:r>
              <a:rPr lang="en-US" sz="3200" b="1" dirty="0">
                <a:solidFill>
                  <a:schemeClr val="accent1">
                    <a:lumMod val="50000"/>
                  </a:schemeClr>
                </a:solidFill>
              </a:rPr>
              <a:t>number </a:t>
            </a:r>
            <a:r>
              <a:rPr lang="en-US" sz="3200" b="1" dirty="0" smtClean="0">
                <a:solidFill>
                  <a:schemeClr val="accent1">
                    <a:lumMod val="50000"/>
                  </a:schemeClr>
                </a:solidFill>
              </a:rPr>
              <a:t>who will die from cervical cancer if none are vaccinated</a:t>
            </a:r>
            <a:endParaRPr lang="en-US" sz="3200" b="1" dirty="0">
              <a:solidFill>
                <a:schemeClr val="accent1">
                  <a:lumMod val="50000"/>
                </a:schemeClr>
              </a:solidFill>
            </a:endParaRPr>
          </a:p>
        </p:txBody>
      </p:sp>
    </p:spTree>
    <p:extLst>
      <p:ext uri="{BB962C8B-B14F-4D97-AF65-F5344CB8AC3E}">
        <p14:creationId xmlns:p14="http://schemas.microsoft.com/office/powerpoint/2010/main" val="393169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4000" dirty="0" smtClean="0"/>
              <a:t>More Young People Need To Get HPV Vaccine To Protect Them From Cancer</a:t>
            </a:r>
            <a:endParaRPr lang="en-US" sz="4000" dirty="0"/>
          </a:p>
        </p:txBody>
      </p:sp>
      <p:sp>
        <p:nvSpPr>
          <p:cNvPr id="5" name="Content Placeholder 2"/>
          <p:cNvSpPr>
            <a:spLocks noGrp="1"/>
          </p:cNvSpPr>
          <p:nvPr>
            <p:ph idx="1"/>
          </p:nvPr>
        </p:nvSpPr>
        <p:spPr>
          <a:xfrm>
            <a:off x="381000" y="1905000"/>
            <a:ext cx="8610600" cy="4114800"/>
          </a:xfrm>
        </p:spPr>
        <p:txBody>
          <a:bodyPr>
            <a:normAutofit fontScale="92500"/>
          </a:bodyPr>
          <a:lstStyle/>
          <a:p>
            <a:pPr marL="0" indent="0">
              <a:buNone/>
            </a:pPr>
            <a:r>
              <a:rPr lang="en-US" sz="3600" i="1" dirty="0">
                <a:solidFill>
                  <a:srgbClr val="1993B9"/>
                </a:solidFill>
              </a:rPr>
              <a:t>For each year we </a:t>
            </a:r>
            <a:r>
              <a:rPr lang="en-US" sz="3600" i="1" dirty="0" smtClean="0">
                <a:solidFill>
                  <a:srgbClr val="1993B9"/>
                </a:solidFill>
              </a:rPr>
              <a:t>only vaccinate 30</a:t>
            </a:r>
            <a:r>
              <a:rPr lang="en-US" sz="3600" i="1" dirty="0">
                <a:solidFill>
                  <a:srgbClr val="1993B9"/>
                </a:solidFill>
              </a:rPr>
              <a:t>% </a:t>
            </a:r>
            <a:r>
              <a:rPr lang="en-US" sz="3600" i="1" dirty="0" smtClean="0">
                <a:solidFill>
                  <a:srgbClr val="1993B9"/>
                </a:solidFill>
              </a:rPr>
              <a:t>of young people against HPV infection instead </a:t>
            </a:r>
            <a:r>
              <a:rPr lang="en-US" sz="3600" i="1" dirty="0">
                <a:solidFill>
                  <a:srgbClr val="1993B9"/>
                </a:solidFill>
              </a:rPr>
              <a:t>of </a:t>
            </a:r>
            <a:r>
              <a:rPr lang="en-US" sz="3600" i="1" dirty="0" smtClean="0">
                <a:solidFill>
                  <a:srgbClr val="1993B9"/>
                </a:solidFill>
              </a:rPr>
              <a:t>80%...</a:t>
            </a:r>
          </a:p>
          <a:p>
            <a:pPr marL="0" indent="0">
              <a:buNone/>
            </a:pPr>
            <a:endParaRPr lang="en-US" sz="1500" i="1" dirty="0">
              <a:solidFill>
                <a:srgbClr val="722B79"/>
              </a:solidFill>
            </a:endParaRPr>
          </a:p>
          <a:p>
            <a:pPr marL="0" indent="0">
              <a:buNone/>
            </a:pPr>
            <a:r>
              <a:rPr lang="en-US" sz="5400" dirty="0" smtClean="0">
                <a:solidFill>
                  <a:srgbClr val="7030A0"/>
                </a:solidFill>
                <a:effectLst>
                  <a:outerShdw blurRad="50800" dist="38100" dir="2700000" algn="tl" rotWithShape="0">
                    <a:prstClr val="black">
                      <a:alpha val="40000"/>
                    </a:prstClr>
                  </a:outerShdw>
                </a:effectLst>
              </a:rPr>
              <a:t>4,400</a:t>
            </a:r>
            <a:r>
              <a:rPr lang="en-US" sz="4800" dirty="0">
                <a:solidFill>
                  <a:srgbClr val="7030A0"/>
                </a:solidFill>
              </a:rPr>
              <a:t>: </a:t>
            </a:r>
            <a:endParaRPr lang="en-US" sz="4400" dirty="0">
              <a:solidFill>
                <a:srgbClr val="7030A0"/>
              </a:solidFill>
              <a:effectLst>
                <a:outerShdw blurRad="50800" dist="38100" dir="2700000" algn="tl" rotWithShape="0">
                  <a:prstClr val="black">
                    <a:alpha val="40000"/>
                  </a:prstClr>
                </a:outerShdw>
              </a:effectLst>
            </a:endParaRPr>
          </a:p>
          <a:p>
            <a:pPr marL="0" indent="0">
              <a:buNone/>
            </a:pPr>
            <a:endParaRPr lang="en-US" sz="4400" dirty="0" smtClean="0">
              <a:solidFill>
                <a:srgbClr val="BD4915"/>
              </a:solidFill>
              <a:effectLst>
                <a:outerShdw blurRad="50800" dist="38100" dir="2700000" algn="tl" rotWithShape="0">
                  <a:prstClr val="black">
                    <a:alpha val="40000"/>
                  </a:prstClr>
                </a:outerShdw>
              </a:effectLst>
            </a:endParaRPr>
          </a:p>
          <a:p>
            <a:pPr marL="0" indent="0">
              <a:buNone/>
            </a:pPr>
            <a:r>
              <a:rPr lang="en-US" sz="5400" dirty="0" smtClean="0">
                <a:solidFill>
                  <a:srgbClr val="7030A0"/>
                </a:solidFill>
                <a:effectLst>
                  <a:outerShdw blurRad="50800" dist="38100" dir="2700000" algn="tl" rotWithShape="0">
                    <a:prstClr val="black">
                      <a:alpha val="40000"/>
                    </a:prstClr>
                  </a:outerShdw>
                </a:effectLst>
              </a:rPr>
              <a:t>1,400</a:t>
            </a:r>
            <a:r>
              <a:rPr lang="en-US" sz="4800" dirty="0" smtClean="0">
                <a:solidFill>
                  <a:srgbClr val="7030A0"/>
                </a:solidFill>
              </a:rPr>
              <a:t>:</a:t>
            </a:r>
            <a:endParaRPr lang="en-US" sz="3600" dirty="0">
              <a:solidFill>
                <a:srgbClr val="7030A0"/>
              </a:solidFill>
            </a:endParaRPr>
          </a:p>
        </p:txBody>
      </p:sp>
      <p:sp>
        <p:nvSpPr>
          <p:cNvPr id="6" name="TextBox 5"/>
          <p:cNvSpPr txBox="1"/>
          <p:nvPr/>
        </p:nvSpPr>
        <p:spPr>
          <a:xfrm>
            <a:off x="2438400" y="4970383"/>
            <a:ext cx="6096000" cy="1354217"/>
          </a:xfrm>
          <a:prstGeom prst="rect">
            <a:avLst/>
          </a:prstGeom>
          <a:noFill/>
        </p:spPr>
        <p:txBody>
          <a:bodyPr wrap="square" rtlCol="0">
            <a:spAutoFit/>
          </a:bodyPr>
          <a:lstStyle/>
          <a:p>
            <a:pPr lvl="0">
              <a:spcBef>
                <a:spcPct val="20000"/>
              </a:spcBef>
              <a:buClr>
                <a:srgbClr val="1993B9"/>
              </a:buClr>
              <a:buSzPct val="110000"/>
            </a:pPr>
            <a:r>
              <a:rPr lang="en-US" sz="3200" b="1" dirty="0">
                <a:solidFill>
                  <a:srgbClr val="DDDDDD">
                    <a:lumMod val="50000"/>
                  </a:srgbClr>
                </a:solidFill>
              </a:rPr>
              <a:t>number of cervical cancer </a:t>
            </a:r>
            <a:r>
              <a:rPr lang="en-US" sz="3200" b="1" dirty="0" smtClean="0">
                <a:solidFill>
                  <a:srgbClr val="BD4915"/>
                </a:solidFill>
              </a:rPr>
              <a:t>deaths</a:t>
            </a:r>
            <a:r>
              <a:rPr lang="en-US" sz="3200" b="1" dirty="0" smtClean="0">
                <a:solidFill>
                  <a:srgbClr val="DDDDDD">
                    <a:lumMod val="50000"/>
                  </a:srgbClr>
                </a:solidFill>
              </a:rPr>
              <a:t> </a:t>
            </a:r>
            <a:r>
              <a:rPr lang="en-US" sz="3200" b="1" dirty="0">
                <a:solidFill>
                  <a:srgbClr val="DDDDDD">
                    <a:lumMod val="50000"/>
                  </a:srgbClr>
                </a:solidFill>
              </a:rPr>
              <a:t>we will </a:t>
            </a:r>
            <a:r>
              <a:rPr lang="en-US" sz="3200" b="1" dirty="0">
                <a:solidFill>
                  <a:srgbClr val="BD4915"/>
                </a:solidFill>
              </a:rPr>
              <a:t>NOT</a:t>
            </a:r>
            <a:r>
              <a:rPr lang="en-US" sz="3200" b="1" dirty="0" smtClean="0">
                <a:solidFill>
                  <a:srgbClr val="DDDDDD">
                    <a:lumMod val="50000"/>
                  </a:srgbClr>
                </a:solidFill>
              </a:rPr>
              <a:t> prevent each year</a:t>
            </a:r>
            <a:endParaRPr lang="en-US" sz="3200" b="1" dirty="0">
              <a:solidFill>
                <a:srgbClr val="DDDDDD">
                  <a:lumMod val="50000"/>
                </a:srgbClr>
              </a:solidFill>
            </a:endParaRPr>
          </a:p>
          <a:p>
            <a:endParaRPr lang="en-US" dirty="0"/>
          </a:p>
        </p:txBody>
      </p:sp>
      <p:sp>
        <p:nvSpPr>
          <p:cNvPr id="7" name="TextBox 6"/>
          <p:cNvSpPr txBox="1"/>
          <p:nvPr/>
        </p:nvSpPr>
        <p:spPr>
          <a:xfrm>
            <a:off x="2590800" y="3293983"/>
            <a:ext cx="5791200" cy="1354217"/>
          </a:xfrm>
          <a:prstGeom prst="rect">
            <a:avLst/>
          </a:prstGeom>
          <a:noFill/>
        </p:spPr>
        <p:txBody>
          <a:bodyPr wrap="square" rtlCol="0">
            <a:spAutoFit/>
          </a:bodyPr>
          <a:lstStyle/>
          <a:p>
            <a:pPr lvl="0">
              <a:spcBef>
                <a:spcPct val="20000"/>
              </a:spcBef>
              <a:buClr>
                <a:srgbClr val="1993B9"/>
              </a:buClr>
              <a:buSzPct val="110000"/>
            </a:pPr>
            <a:r>
              <a:rPr lang="en-US" sz="3200" b="1" dirty="0">
                <a:solidFill>
                  <a:srgbClr val="DDDDDD">
                    <a:lumMod val="50000"/>
                  </a:srgbClr>
                </a:solidFill>
              </a:rPr>
              <a:t>number of future cervical </a:t>
            </a:r>
            <a:r>
              <a:rPr lang="en-US" sz="3200" b="1" dirty="0" smtClean="0">
                <a:solidFill>
                  <a:srgbClr val="BD4915"/>
                </a:solidFill>
              </a:rPr>
              <a:t>cases</a:t>
            </a:r>
            <a:r>
              <a:rPr lang="en-US" sz="3200" b="1" dirty="0" smtClean="0">
                <a:solidFill>
                  <a:srgbClr val="DDDDDD">
                    <a:lumMod val="50000"/>
                  </a:srgbClr>
                </a:solidFill>
              </a:rPr>
              <a:t> </a:t>
            </a:r>
            <a:r>
              <a:rPr lang="en-US" sz="3200" b="1" dirty="0">
                <a:solidFill>
                  <a:srgbClr val="DDDDDD">
                    <a:lumMod val="50000"/>
                  </a:srgbClr>
                </a:solidFill>
              </a:rPr>
              <a:t>we will </a:t>
            </a:r>
            <a:r>
              <a:rPr lang="en-US" sz="3200" b="1" dirty="0" smtClean="0">
                <a:solidFill>
                  <a:srgbClr val="BD4915"/>
                </a:solidFill>
              </a:rPr>
              <a:t>NOT</a:t>
            </a:r>
            <a:r>
              <a:rPr lang="en-US" sz="3200" b="1" dirty="0" smtClean="0">
                <a:solidFill>
                  <a:srgbClr val="DDDDDD">
                    <a:lumMod val="50000"/>
                  </a:srgbClr>
                </a:solidFill>
              </a:rPr>
              <a:t> prevent each year</a:t>
            </a:r>
            <a:endParaRPr lang="en-US" sz="3200" b="1" dirty="0">
              <a:solidFill>
                <a:srgbClr val="DDDDDD">
                  <a:lumMod val="50000"/>
                </a:srgbClr>
              </a:solidFill>
            </a:endParaRPr>
          </a:p>
          <a:p>
            <a:endParaRPr lang="en-US" dirty="0"/>
          </a:p>
        </p:txBody>
      </p:sp>
    </p:spTree>
    <p:extLst>
      <p:ext uri="{BB962C8B-B14F-4D97-AF65-F5344CB8AC3E}">
        <p14:creationId xmlns:p14="http://schemas.microsoft.com/office/powerpoint/2010/main" val="317062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Continuing Education</a:t>
            </a:r>
          </a:p>
        </p:txBody>
      </p:sp>
      <p:sp>
        <p:nvSpPr>
          <p:cNvPr id="3" name="Content Placeholder 2"/>
          <p:cNvSpPr>
            <a:spLocks noGrp="1"/>
          </p:cNvSpPr>
          <p:nvPr>
            <p:ph idx="1"/>
          </p:nvPr>
        </p:nvSpPr>
        <p:spPr/>
        <p:txBody>
          <a:bodyPr/>
          <a:lstStyle/>
          <a:p>
            <a:pPr algn="ctr">
              <a:buNone/>
            </a:pPr>
            <a:endParaRPr lang="en-US" dirty="0" smtClean="0"/>
          </a:p>
          <a:p>
            <a:pPr algn="ctr">
              <a:buNone/>
            </a:pPr>
            <a:r>
              <a:rPr lang="en-US" dirty="0" smtClean="0"/>
              <a:t>CE </a:t>
            </a:r>
            <a:r>
              <a:rPr lang="en-US" dirty="0"/>
              <a:t>credit is available only through the CDC/ATSDR Training and Continuing Education Online system at </a:t>
            </a:r>
            <a:r>
              <a:rPr lang="en-US" u="sng" dirty="0">
                <a:hlinkClick r:id="rId2"/>
              </a:rPr>
              <a:t>http://www2a.cdc.gov/TCEOnline/</a:t>
            </a:r>
            <a:endParaRPr lang="en-US" dirty="0"/>
          </a:p>
          <a:p>
            <a:pPr algn="ctr">
              <a:buNone/>
            </a:pPr>
            <a:endParaRPr lang="en-US" dirty="0"/>
          </a:p>
          <a:p>
            <a:pPr algn="ctr">
              <a:buNone/>
            </a:pPr>
            <a:r>
              <a:rPr lang="en-US" dirty="0"/>
              <a:t>CE credit expires </a:t>
            </a:r>
            <a:r>
              <a:rPr lang="en-US" dirty="0" smtClean="0"/>
              <a:t>on </a:t>
            </a:r>
          </a:p>
          <a:p>
            <a:pPr algn="ctr">
              <a:buNone/>
            </a:pPr>
            <a:r>
              <a:rPr lang="en-US" dirty="0" smtClean="0">
                <a:solidFill>
                  <a:srgbClr val="1993B9"/>
                </a:solidFill>
              </a:rPr>
              <a:t>December 22, 2014</a:t>
            </a:r>
            <a:endParaRPr lang="en-US" dirty="0">
              <a:solidFill>
                <a:srgbClr val="1993B9"/>
              </a:solidFill>
            </a:endParaRPr>
          </a:p>
        </p:txBody>
      </p:sp>
    </p:spTree>
    <p:extLst>
      <p:ext uri="{BB962C8B-B14F-4D97-AF65-F5344CB8AC3E}">
        <p14:creationId xmlns:p14="http://schemas.microsoft.com/office/powerpoint/2010/main" val="343310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fontScale="90000"/>
          </a:bodyPr>
          <a:lstStyle/>
          <a:p>
            <a:r>
              <a:rPr lang="en-US" dirty="0" smtClean="0"/>
              <a:t>How We Improve HPV Vaccination Rates?</a:t>
            </a:r>
            <a:endParaRPr lang="en-US" sz="2700" dirty="0">
              <a:solidFill>
                <a:srgbClr val="722B79"/>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dirty="0">
                <a:solidFill>
                  <a:srgbClr val="722B79"/>
                </a:solidFill>
              </a:rPr>
              <a:t>Some things we need to consider:</a:t>
            </a:r>
            <a:endParaRPr lang="en-US" dirty="0" smtClean="0"/>
          </a:p>
          <a:p>
            <a:r>
              <a:rPr lang="en-US" dirty="0" smtClean="0"/>
              <a:t>Initiation </a:t>
            </a:r>
            <a:r>
              <a:rPr lang="en-US" dirty="0"/>
              <a:t>vs. completion </a:t>
            </a:r>
            <a:r>
              <a:rPr lang="en-US" dirty="0" smtClean="0"/>
              <a:t>predictors </a:t>
            </a:r>
            <a:r>
              <a:rPr lang="en-US" dirty="0"/>
              <a:t>differ</a:t>
            </a:r>
          </a:p>
          <a:p>
            <a:r>
              <a:rPr lang="en-US" dirty="0" smtClean="0"/>
              <a:t>Provider “</a:t>
            </a:r>
            <a:r>
              <a:rPr lang="en-US" dirty="0"/>
              <a:t>hesitancy</a:t>
            </a:r>
            <a:r>
              <a:rPr lang="en-US" dirty="0" smtClean="0"/>
              <a:t>”  (weak recommendations)</a:t>
            </a:r>
            <a:endParaRPr lang="en-US" dirty="0"/>
          </a:p>
          <a:p>
            <a:pPr lvl="1"/>
            <a:r>
              <a:rPr lang="en-US" b="0" dirty="0" smtClean="0"/>
              <a:t>Potential factors:  risk assessment,  resistant to 11-12 </a:t>
            </a:r>
            <a:r>
              <a:rPr lang="en-US" b="0" dirty="0" err="1" smtClean="0"/>
              <a:t>yr</a:t>
            </a:r>
            <a:r>
              <a:rPr lang="en-US" b="0" dirty="0" smtClean="0"/>
              <a:t> rec,  cost, competing priorities</a:t>
            </a:r>
            <a:r>
              <a:rPr lang="en-US" b="0" dirty="0"/>
              <a:t>, </a:t>
            </a:r>
            <a:r>
              <a:rPr lang="en-US" b="0" dirty="0" smtClean="0"/>
              <a:t>communication skills </a:t>
            </a:r>
            <a:endParaRPr lang="en-US" b="0" dirty="0"/>
          </a:p>
          <a:p>
            <a:r>
              <a:rPr lang="en-US" dirty="0"/>
              <a:t>Parental </a:t>
            </a:r>
            <a:r>
              <a:rPr lang="en-US" dirty="0" smtClean="0"/>
              <a:t>attitudes </a:t>
            </a:r>
            <a:r>
              <a:rPr lang="en-US" dirty="0"/>
              <a:t>likely amenable to </a:t>
            </a:r>
            <a:r>
              <a:rPr lang="en-US" dirty="0" smtClean="0"/>
              <a:t>provider communication if clinicians are convinced &amp; confident</a:t>
            </a:r>
          </a:p>
          <a:p>
            <a:r>
              <a:rPr lang="en-US" dirty="0"/>
              <a:t>S</a:t>
            </a:r>
            <a:r>
              <a:rPr lang="en-US" dirty="0" smtClean="0"/>
              <a:t>ystem </a:t>
            </a:r>
            <a:r>
              <a:rPr lang="en-US" dirty="0"/>
              <a:t>interventions </a:t>
            </a:r>
            <a:r>
              <a:rPr lang="en-US" dirty="0" smtClean="0"/>
              <a:t>depend on clinician </a:t>
            </a:r>
            <a:r>
              <a:rPr lang="en-US" dirty="0"/>
              <a:t>commitment</a:t>
            </a:r>
          </a:p>
          <a:p>
            <a:pPr lvl="1"/>
            <a:r>
              <a:rPr lang="en-US" b="0" dirty="0" smtClean="0"/>
              <a:t>E.g., Missed opportunities, AFIX</a:t>
            </a:r>
            <a:r>
              <a:rPr lang="en-US" b="0" dirty="0"/>
              <a:t>, HEDIS </a:t>
            </a:r>
            <a:r>
              <a:rPr lang="en-US" b="0" dirty="0" smtClean="0"/>
              <a:t>(positive feedback loops) require clinicians to buy-in to purpose &amp; targets </a:t>
            </a:r>
            <a:endParaRPr lang="en-US" b="0" dirty="0"/>
          </a:p>
          <a:p>
            <a:endParaRPr lang="en-US" dirty="0"/>
          </a:p>
        </p:txBody>
      </p:sp>
    </p:spTree>
    <p:extLst>
      <p:ext uri="{BB962C8B-B14F-4D97-AF65-F5344CB8AC3E}">
        <p14:creationId xmlns:p14="http://schemas.microsoft.com/office/powerpoint/2010/main" val="3889926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President’s Cancer Panel Report</a:t>
            </a:r>
            <a:endParaRPr lang="en-US" dirty="0"/>
          </a:p>
        </p:txBody>
      </p:sp>
      <p:sp>
        <p:nvSpPr>
          <p:cNvPr id="5" name="Content Placeholder 4"/>
          <p:cNvSpPr>
            <a:spLocks noGrp="1"/>
          </p:cNvSpPr>
          <p:nvPr>
            <p:ph idx="1"/>
          </p:nvPr>
        </p:nvSpPr>
        <p:spPr>
          <a:xfrm>
            <a:off x="3124200" y="1600200"/>
            <a:ext cx="5562600" cy="4525963"/>
          </a:xfrm>
        </p:spPr>
        <p:txBody>
          <a:bodyPr/>
          <a:lstStyle/>
          <a:p>
            <a:r>
              <a:rPr lang="en-US" sz="1800" b="0" dirty="0"/>
              <a:t>Develop a finite set of actionable recommendations that focus on effective and/or promising </a:t>
            </a:r>
            <a:r>
              <a:rPr lang="en-US" sz="1800" b="0" dirty="0" smtClean="0"/>
              <a:t>strategies </a:t>
            </a:r>
            <a:r>
              <a:rPr lang="en-US" sz="1800" b="0" dirty="0"/>
              <a:t>to increase uptake of HPV vaccines in the United States among age-eligible males and </a:t>
            </a:r>
            <a:r>
              <a:rPr lang="en-US" sz="1800" b="0" dirty="0" smtClean="0"/>
              <a:t>females</a:t>
            </a:r>
            <a:r>
              <a:rPr lang="en-US" sz="1800" b="0" dirty="0"/>
              <a:t>. </a:t>
            </a:r>
          </a:p>
          <a:p>
            <a:r>
              <a:rPr lang="en-US" sz="1800" b="0" dirty="0"/>
              <a:t>Identify evidence about effective and/or promising strategies to increase vaccine use and </a:t>
            </a:r>
            <a:r>
              <a:rPr lang="en-US" sz="1800" b="0" dirty="0" smtClean="0"/>
              <a:t>lessons learned </a:t>
            </a:r>
            <a:r>
              <a:rPr lang="en-US" sz="1800" b="0" dirty="0"/>
              <a:t>from HPV vaccine use in the United States and elsewhere. </a:t>
            </a:r>
          </a:p>
          <a:p>
            <a:r>
              <a:rPr lang="en-US" sz="1800" b="0" dirty="0"/>
              <a:t>Identify topics and issues for which there are knowledge gaps that require further study. </a:t>
            </a:r>
          </a:p>
          <a:p>
            <a:r>
              <a:rPr lang="en-US" sz="1800" b="0" dirty="0"/>
              <a:t>Identify practice and application issues that require attention. </a:t>
            </a:r>
          </a:p>
          <a:p>
            <a:r>
              <a:rPr lang="en-US" sz="1800" b="0" dirty="0"/>
              <a:t>Identify issues related to global HPV vaccination strategy. </a:t>
            </a:r>
          </a:p>
          <a:p>
            <a:endParaRPr lang="en-US" dirty="0"/>
          </a:p>
        </p:txBody>
      </p:sp>
      <p:pic>
        <p:nvPicPr>
          <p:cNvPr id="9" name="Picture 3"/>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7200" y="1590675"/>
            <a:ext cx="22479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1504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ccelerating HPV Vaccine Uptake: Urgency for Action to Prevent Cancer">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709" y="2799"/>
            <a:ext cx="9171709" cy="1513332"/>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5800" y="2861124"/>
            <a:ext cx="3107250" cy="2822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281054" y="2861124"/>
            <a:ext cx="4177146" cy="282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79002" y="1857375"/>
            <a:ext cx="8185997"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6273225"/>
            <a:ext cx="5671163" cy="584775"/>
          </a:xfrm>
          <a:prstGeom prst="rect">
            <a:avLst/>
          </a:prstGeom>
        </p:spPr>
        <p:txBody>
          <a:bodyPr wrap="square">
            <a:spAutoFit/>
          </a:bodyPr>
          <a:lstStyle/>
          <a:p>
            <a:r>
              <a:rPr lang="en-US" sz="3200" b="1" dirty="0">
                <a:solidFill>
                  <a:srgbClr val="1993B9"/>
                </a:solidFill>
              </a:rPr>
              <a:t>http://shar.es/TzFxv</a:t>
            </a:r>
          </a:p>
        </p:txBody>
      </p:sp>
    </p:spTree>
    <p:extLst>
      <p:ext uri="{BB962C8B-B14F-4D97-AF65-F5344CB8AC3E}">
        <p14:creationId xmlns:p14="http://schemas.microsoft.com/office/powerpoint/2010/main" val="3253314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609600"/>
            <a:ext cx="9144001" cy="5410200"/>
            <a:chOff x="-1" y="228600"/>
            <a:chExt cx="9144001" cy="5410200"/>
          </a:xfrm>
        </p:grpSpPr>
        <p:grpSp>
          <p:nvGrpSpPr>
            <p:cNvPr id="5" name="Group 4"/>
            <p:cNvGrpSpPr/>
            <p:nvPr/>
          </p:nvGrpSpPr>
          <p:grpSpPr>
            <a:xfrm>
              <a:off x="-1" y="990600"/>
              <a:ext cx="9144001" cy="4648200"/>
              <a:chOff x="-1" y="762000"/>
              <a:chExt cx="9144001" cy="464820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 y="762000"/>
                <a:ext cx="9144001"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153400" y="2819400"/>
                <a:ext cx="5334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28600" y="2819400"/>
                <a:ext cx="5334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9002" y="228600"/>
              <a:ext cx="8185997"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3253419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vert="horz" lIns="91440" tIns="45720" rIns="91440" bIns="45720" rtlCol="0" anchor="ctr">
            <a:noAutofit/>
          </a:bodyPr>
          <a:lstStyle/>
          <a:p>
            <a:r>
              <a:rPr lang="en-US" sz="3600" dirty="0" smtClean="0"/>
              <a:t>Some clinicians don’t provide a recommendation for HPV vaccine</a:t>
            </a:r>
            <a:endParaRPr lang="en-US" sz="3600" dirty="0"/>
          </a:p>
        </p:txBody>
      </p:sp>
      <p:sp>
        <p:nvSpPr>
          <p:cNvPr id="9" name="Text Placeholder 5"/>
          <p:cNvSpPr>
            <a:spLocks noGrp="1"/>
          </p:cNvSpPr>
          <p:nvPr>
            <p:ph type="body" sz="quarter" idx="4294967295"/>
          </p:nvPr>
        </p:nvSpPr>
        <p:spPr>
          <a:xfrm>
            <a:off x="-14844" y="6096000"/>
            <a:ext cx="6781800" cy="762000"/>
          </a:xfrm>
        </p:spPr>
        <p:txBody>
          <a:bodyPr>
            <a:noAutofit/>
          </a:bodyPr>
          <a:lstStyle/>
          <a:p>
            <a:pPr marL="0" indent="0">
              <a:spcBef>
                <a:spcPts val="0"/>
              </a:spcBef>
              <a:buNone/>
            </a:pPr>
            <a:r>
              <a:rPr lang="en-US" sz="1000" b="0" dirty="0" smtClean="0"/>
              <a:t>* Not mutually exclusive.</a:t>
            </a:r>
          </a:p>
          <a:p>
            <a:pPr marL="0" indent="0">
              <a:spcBef>
                <a:spcPts val="0"/>
              </a:spcBef>
              <a:spcAft>
                <a:spcPts val="600"/>
              </a:spcAft>
              <a:buNone/>
            </a:pPr>
            <a:r>
              <a:rPr lang="en-US" sz="1000" b="0" dirty="0" smtClean="0"/>
              <a:t>** Did not know much about HPV or HPV vaccine.</a:t>
            </a:r>
          </a:p>
          <a:p>
            <a:pPr marL="0" indent="0">
              <a:spcBef>
                <a:spcPts val="0"/>
              </a:spcBef>
              <a:buNone/>
            </a:pPr>
            <a:r>
              <a:rPr lang="en-US" sz="1000" b="0" dirty="0"/>
              <a:t>National and State Vaccination Coverage Among Adolescents Aged 13–17 Years — United States, 2012</a:t>
            </a:r>
          </a:p>
          <a:p>
            <a:pPr marL="0" indent="0">
              <a:spcBef>
                <a:spcPts val="0"/>
              </a:spcBef>
              <a:buNone/>
            </a:pPr>
            <a:r>
              <a:rPr lang="en-US" sz="1000" b="0" dirty="0"/>
              <a:t>MMWR 2013; 62(34);685-693.</a:t>
            </a:r>
            <a:endParaRPr lang="en-US" sz="1000" b="0" dirty="0" smtClean="0"/>
          </a:p>
          <a:p>
            <a:endParaRPr lang="en-US" sz="1800" b="0" dirty="0" smtClean="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540" y="1600200"/>
            <a:ext cx="8228920" cy="4522858"/>
          </a:xfrm>
          <a:prstGeom prst="rect">
            <a:avLst/>
          </a:prstGeom>
        </p:spPr>
      </p:pic>
    </p:spTree>
    <p:extLst>
      <p:ext uri="{BB962C8B-B14F-4D97-AF65-F5344CB8AC3E}">
        <p14:creationId xmlns:p14="http://schemas.microsoft.com/office/powerpoint/2010/main" val="1103553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3600" dirty="0" smtClean="0"/>
              <a:t>Many providers </a:t>
            </a:r>
            <a:r>
              <a:rPr lang="en-US" sz="3600" dirty="0"/>
              <a:t>underestimate the value parents place on HPV vaccine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0261942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4294967295"/>
          </p:nvPr>
        </p:nvSpPr>
        <p:spPr>
          <a:xfrm>
            <a:off x="0" y="6553200"/>
            <a:ext cx="8229600" cy="381000"/>
          </a:xfrm>
          <a:prstGeom prst="rect">
            <a:avLst/>
          </a:prstGeom>
        </p:spPr>
        <p:txBody>
          <a:bodyPr>
            <a:normAutofit/>
          </a:bodyPr>
          <a:lstStyle/>
          <a:p>
            <a:pPr marL="0" indent="0">
              <a:buNone/>
            </a:pPr>
            <a:r>
              <a:rPr lang="en-US" sz="1400" b="0" dirty="0" smtClean="0"/>
              <a:t>Adapted from Healy et al.  Vaccine. 2014;32:579-584.</a:t>
            </a:r>
            <a:endParaRPr lang="en-US" sz="1400" b="0" dirty="0"/>
          </a:p>
        </p:txBody>
      </p:sp>
    </p:spTree>
    <p:extLst>
      <p:ext uri="{BB962C8B-B14F-4D97-AF65-F5344CB8AC3E}">
        <p14:creationId xmlns:p14="http://schemas.microsoft.com/office/powerpoint/2010/main" val="4005852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93663320"/>
              </p:ext>
            </p:extLst>
          </p:nvPr>
        </p:nvGraphicFramePr>
        <p:xfrm>
          <a:off x="685800" y="1524000"/>
          <a:ext cx="7772400" cy="4648200"/>
        </p:xfrm>
        <a:graphic>
          <a:graphicData uri="http://schemas.openxmlformats.org/drawingml/2006/table">
            <a:tbl>
              <a:tblPr firstRow="1" bandRow="1"/>
              <a:tblGrid>
                <a:gridCol w="1188262"/>
                <a:gridCol w="1236962"/>
                <a:gridCol w="1349942"/>
                <a:gridCol w="1051904"/>
                <a:gridCol w="1910958"/>
                <a:gridCol w="1034372"/>
              </a:tblGrid>
              <a:tr h="89128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US" sz="2400" b="1" kern="1200" dirty="0">
                        <a:solidFill>
                          <a:schemeClr val="tx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5E6F5"/>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b="1" kern="1200" dirty="0" smtClean="0">
                          <a:solidFill>
                            <a:schemeClr val="tx1"/>
                          </a:solidFill>
                          <a:latin typeface="+mn-lt"/>
                          <a:ea typeface="+mn-ea"/>
                          <a:cs typeface="+mn-cs"/>
                        </a:rPr>
                        <a:t>None</a:t>
                      </a:r>
                      <a:endParaRPr lang="en-US" sz="1600" b="1" kern="1200" dirty="0">
                        <a:solidFill>
                          <a:schemeClr val="tx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5E6F5"/>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b="1" kern="1200" dirty="0" smtClean="0">
                          <a:solidFill>
                            <a:schemeClr val="tx1"/>
                          </a:solidFill>
                          <a:latin typeface="+mn-lt"/>
                          <a:ea typeface="+mn-ea"/>
                          <a:cs typeface="+mn-cs"/>
                        </a:rPr>
                        <a:t>A little</a:t>
                      </a:r>
                      <a:endParaRPr lang="en-US" sz="1600" b="1" kern="1200" dirty="0">
                        <a:solidFill>
                          <a:schemeClr val="tx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5E6F5"/>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b="1" kern="1200" dirty="0" smtClean="0">
                          <a:solidFill>
                            <a:schemeClr val="tx1"/>
                          </a:solidFill>
                          <a:latin typeface="+mn-lt"/>
                          <a:ea typeface="+mn-ea"/>
                          <a:cs typeface="+mn-cs"/>
                        </a:rPr>
                        <a:t>Some</a:t>
                      </a:r>
                      <a:endParaRPr lang="en-US" sz="1600" b="1" kern="1200" dirty="0">
                        <a:solidFill>
                          <a:schemeClr val="tx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5E6F5"/>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b="1" kern="1200" dirty="0" smtClean="0">
                          <a:solidFill>
                            <a:schemeClr val="tx1"/>
                          </a:solidFill>
                          <a:latin typeface="+mn-lt"/>
                          <a:ea typeface="+mn-ea"/>
                          <a:cs typeface="+mn-cs"/>
                        </a:rPr>
                        <a:t>Pretty much</a:t>
                      </a:r>
                      <a:endParaRPr lang="en-US" sz="1600" b="1" kern="1200" dirty="0">
                        <a:solidFill>
                          <a:schemeClr val="tx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5E6F5"/>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600" b="1" kern="1200" dirty="0" smtClean="0">
                          <a:solidFill>
                            <a:schemeClr val="tx1"/>
                          </a:solidFill>
                          <a:latin typeface="+mn-lt"/>
                          <a:ea typeface="+mn-ea"/>
                          <a:cs typeface="+mn-cs"/>
                        </a:rPr>
                        <a:t>A lot</a:t>
                      </a:r>
                      <a:endParaRPr lang="en-US" sz="1600" b="1" kern="1200" dirty="0">
                        <a:solidFill>
                          <a:schemeClr val="tx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5E6F5"/>
                    </a:solidFill>
                  </a:tcPr>
                </a:tc>
              </a:tr>
              <a:tr h="89128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Got/will get</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29.7%</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18.8%</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33.9%</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12.0%</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5.7%</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r>
              <a:tr h="89128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Will not get</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2400" b="1" kern="1200" dirty="0" smtClean="0">
                          <a:solidFill>
                            <a:schemeClr val="bg1"/>
                          </a:solidFill>
                          <a:latin typeface="+mn-lt"/>
                          <a:ea typeface="+mn-ea"/>
                          <a:cs typeface="+mn-cs"/>
                        </a:rPr>
                        <a:t>50.0%</a:t>
                      </a:r>
                      <a:endParaRPr lang="en-US" sz="2400" b="1" kern="1200" dirty="0">
                        <a:solidFill>
                          <a:schemeClr val="bg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7030A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19.5%</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18.6%</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4.2%</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7.6%</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r>
              <a:tr h="89128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Unsure</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41.9%</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26.5%</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19.1%</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8.8%</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3.7%</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r>
              <a:tr h="108307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Don’t know</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75.2%</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14.4%</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9.8%</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0.7%</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algn="ctr" defTabSz="914400" rtl="0" eaLnBrk="1" latinLnBrk="0" hangingPunct="1"/>
                      <a:r>
                        <a:rPr lang="en-US" sz="1600" b="1" kern="1200" dirty="0" smtClean="0">
                          <a:solidFill>
                            <a:schemeClr val="dk1"/>
                          </a:solidFill>
                          <a:latin typeface="+mn-lt"/>
                          <a:ea typeface="+mn-ea"/>
                          <a:cs typeface="+mn-cs"/>
                        </a:rPr>
                        <a:t>0.0%</a:t>
                      </a:r>
                      <a:endParaRPr lang="en-US" sz="1600" b="1" kern="1200" dirty="0">
                        <a:solidFill>
                          <a:schemeClr val="dk1"/>
                        </a:solidFill>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solidFill>
                  </a:tcPr>
                </a:tc>
              </a:tr>
            </a:tbl>
          </a:graphicData>
        </a:graphic>
      </p:graphicFrame>
      <p:sp>
        <p:nvSpPr>
          <p:cNvPr id="3" name="Title 2"/>
          <p:cNvSpPr>
            <a:spLocks noGrp="1"/>
          </p:cNvSpPr>
          <p:nvPr>
            <p:ph type="title"/>
          </p:nvPr>
        </p:nvSpPr>
        <p:spPr/>
        <p:txBody>
          <a:bodyPr>
            <a:normAutofit fontScale="90000"/>
          </a:bodyPr>
          <a:lstStyle/>
          <a:p>
            <a:r>
              <a:rPr lang="en-US" dirty="0"/>
              <a:t>How much information have you looked for on HPV vaccine</a:t>
            </a:r>
            <a:r>
              <a:rPr lang="en-US" dirty="0" smtClean="0"/>
              <a:t>?</a:t>
            </a:r>
            <a:endParaRPr lang="en-US" dirty="0"/>
          </a:p>
        </p:txBody>
      </p:sp>
    </p:spTree>
    <p:extLst>
      <p:ext uri="{BB962C8B-B14F-4D97-AF65-F5344CB8AC3E}">
        <p14:creationId xmlns:p14="http://schemas.microsoft.com/office/powerpoint/2010/main" val="21641667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15076509"/>
              </p:ext>
            </p:extLst>
          </p:nvPr>
        </p:nvGraphicFramePr>
        <p:xfrm>
          <a:off x="304800" y="1828801"/>
          <a:ext cx="8469204" cy="4343399"/>
        </p:xfrm>
        <a:graphic>
          <a:graphicData uri="http://schemas.openxmlformats.org/drawingml/2006/table">
            <a:tbl>
              <a:tblPr firstRow="1" bandRow="1">
                <a:tableStyleId>{5C22544A-7EE6-4342-B048-85BDC9FD1C3A}</a:tableStyleId>
              </a:tblPr>
              <a:tblGrid>
                <a:gridCol w="929154"/>
                <a:gridCol w="1256675"/>
                <a:gridCol w="1256675"/>
                <a:gridCol w="1256675"/>
                <a:gridCol w="1256675"/>
                <a:gridCol w="1256675"/>
                <a:gridCol w="1256675"/>
              </a:tblGrid>
              <a:tr h="1459382">
                <a:tc>
                  <a:txBody>
                    <a:bodyPr/>
                    <a:lstStyle/>
                    <a:p>
                      <a:pPr algn="ctr"/>
                      <a:endParaRPr lang="en-US" sz="2400" dirty="0">
                        <a:solidFill>
                          <a:schemeClr val="tx1"/>
                        </a:solidFill>
                      </a:endParaRPr>
                    </a:p>
                  </a:txBody>
                  <a:tcPr>
                    <a:solidFill>
                      <a:srgbClr val="90D9F0"/>
                    </a:solidFill>
                  </a:tcPr>
                </a:tc>
                <a:tc>
                  <a:txBody>
                    <a:bodyPr/>
                    <a:lstStyle/>
                    <a:p>
                      <a:pPr algn="ctr"/>
                      <a:r>
                        <a:rPr lang="en-US" sz="1600" b="1" dirty="0" smtClean="0">
                          <a:solidFill>
                            <a:schemeClr val="tx1"/>
                          </a:solidFill>
                        </a:rPr>
                        <a:t>Strongly rec’d against it</a:t>
                      </a:r>
                      <a:endParaRPr lang="en-US" sz="1600" b="1" dirty="0">
                        <a:solidFill>
                          <a:schemeClr val="tx1"/>
                        </a:solidFill>
                      </a:endParaRPr>
                    </a:p>
                  </a:txBody>
                  <a:tcPr>
                    <a:solidFill>
                      <a:srgbClr val="90D9F0"/>
                    </a:solidFill>
                  </a:tcPr>
                </a:tc>
                <a:tc>
                  <a:txBody>
                    <a:bodyPr/>
                    <a:lstStyle/>
                    <a:p>
                      <a:pPr algn="ctr"/>
                      <a:r>
                        <a:rPr lang="en-US" sz="1600" b="1" dirty="0" smtClean="0">
                          <a:solidFill>
                            <a:schemeClr val="tx1"/>
                          </a:solidFill>
                        </a:rPr>
                        <a:t>Rec’d against it</a:t>
                      </a:r>
                      <a:endParaRPr lang="en-US" sz="1600" b="1" dirty="0">
                        <a:solidFill>
                          <a:schemeClr val="tx1"/>
                        </a:solidFill>
                      </a:endParaRPr>
                    </a:p>
                  </a:txBody>
                  <a:tcPr>
                    <a:solidFill>
                      <a:srgbClr val="90D9F0"/>
                    </a:solidFill>
                  </a:tcPr>
                </a:tc>
                <a:tc>
                  <a:txBody>
                    <a:bodyPr/>
                    <a:lstStyle/>
                    <a:p>
                      <a:pPr algn="ctr"/>
                      <a:r>
                        <a:rPr lang="en-US" sz="1600" b="1" dirty="0" smtClean="0">
                          <a:solidFill>
                            <a:schemeClr val="tx1"/>
                          </a:solidFill>
                        </a:rPr>
                        <a:t>Talked</a:t>
                      </a:r>
                      <a:r>
                        <a:rPr lang="en-US" sz="1600" b="1" baseline="0" dirty="0" smtClean="0">
                          <a:solidFill>
                            <a:schemeClr val="tx1"/>
                          </a:solidFill>
                        </a:rPr>
                        <a:t> about it but did not offer a rec</a:t>
                      </a:r>
                      <a:endParaRPr lang="en-US" sz="1600" b="1" dirty="0">
                        <a:solidFill>
                          <a:schemeClr val="tx1"/>
                        </a:solidFill>
                      </a:endParaRPr>
                    </a:p>
                  </a:txBody>
                  <a:tcPr>
                    <a:solidFill>
                      <a:srgbClr val="90D9F0"/>
                    </a:solidFill>
                  </a:tcPr>
                </a:tc>
                <a:tc>
                  <a:txBody>
                    <a:bodyPr/>
                    <a:lstStyle/>
                    <a:p>
                      <a:pPr algn="ctr"/>
                      <a:r>
                        <a:rPr lang="en-US" sz="1600" b="1" dirty="0" smtClean="0">
                          <a:solidFill>
                            <a:schemeClr val="tx1"/>
                          </a:solidFill>
                        </a:rPr>
                        <a:t>Rec’d</a:t>
                      </a:r>
                      <a:r>
                        <a:rPr lang="en-US" sz="1600" b="1" baseline="0" dirty="0" smtClean="0">
                          <a:solidFill>
                            <a:schemeClr val="tx1"/>
                          </a:solidFill>
                        </a:rPr>
                        <a:t> it</a:t>
                      </a:r>
                      <a:endParaRPr lang="en-US" sz="1600" b="1" dirty="0">
                        <a:solidFill>
                          <a:schemeClr val="tx1"/>
                        </a:solidFill>
                      </a:endParaRPr>
                    </a:p>
                  </a:txBody>
                  <a:tcPr>
                    <a:solidFill>
                      <a:srgbClr val="90D9F0"/>
                    </a:solidFill>
                  </a:tcPr>
                </a:tc>
                <a:tc>
                  <a:txBody>
                    <a:bodyPr/>
                    <a:lstStyle/>
                    <a:p>
                      <a:pPr algn="ctr"/>
                      <a:r>
                        <a:rPr lang="en-US" sz="1600" b="1" dirty="0" smtClean="0">
                          <a:solidFill>
                            <a:schemeClr val="tx1"/>
                          </a:solidFill>
                        </a:rPr>
                        <a:t>Strongly rec’d it </a:t>
                      </a:r>
                      <a:endParaRPr lang="en-US" sz="1600" b="1" dirty="0">
                        <a:solidFill>
                          <a:schemeClr val="tx1"/>
                        </a:solidFill>
                      </a:endParaRPr>
                    </a:p>
                  </a:txBody>
                  <a:tcPr>
                    <a:solidFill>
                      <a:srgbClr val="90D9F0"/>
                    </a:solidFill>
                  </a:tcPr>
                </a:tc>
                <a:tc>
                  <a:txBody>
                    <a:bodyPr/>
                    <a:lstStyle/>
                    <a:p>
                      <a:pPr algn="ctr"/>
                      <a:r>
                        <a:rPr lang="en-US" sz="1600" b="1" dirty="0" smtClean="0">
                          <a:solidFill>
                            <a:schemeClr val="tx1"/>
                          </a:solidFill>
                        </a:rPr>
                        <a:t>Did not discuss it</a:t>
                      </a:r>
                      <a:endParaRPr lang="en-US" sz="1600" b="1" dirty="0">
                        <a:solidFill>
                          <a:schemeClr val="tx1"/>
                        </a:solidFill>
                      </a:endParaRPr>
                    </a:p>
                  </a:txBody>
                  <a:tcPr>
                    <a:solidFill>
                      <a:srgbClr val="90D9F0"/>
                    </a:solidFill>
                  </a:tcPr>
                </a:tc>
              </a:tr>
              <a:tr h="792236">
                <a:tc>
                  <a:txBody>
                    <a:bodyPr/>
                    <a:lstStyle/>
                    <a:p>
                      <a:r>
                        <a:rPr lang="en-US" sz="1600" b="1" dirty="0" smtClean="0">
                          <a:solidFill>
                            <a:schemeClr val="tx1"/>
                          </a:solidFill>
                        </a:rPr>
                        <a:t>Got/will get</a:t>
                      </a:r>
                      <a:endParaRPr lang="en-US" sz="1600" b="1" dirty="0">
                        <a:solidFill>
                          <a:schemeClr val="tx1"/>
                        </a:solidFill>
                      </a:endParaRPr>
                    </a:p>
                  </a:txBody>
                  <a:tcPr/>
                </a:tc>
                <a:tc>
                  <a:txBody>
                    <a:bodyPr/>
                    <a:lstStyle/>
                    <a:p>
                      <a:pPr algn="ctr"/>
                      <a:r>
                        <a:rPr lang="en-US" sz="1600" b="1" dirty="0" smtClean="0"/>
                        <a:t>3.7%</a:t>
                      </a:r>
                      <a:endParaRPr lang="en-US" sz="1600" b="1" dirty="0"/>
                    </a:p>
                  </a:txBody>
                  <a:tcPr/>
                </a:tc>
                <a:tc>
                  <a:txBody>
                    <a:bodyPr/>
                    <a:lstStyle/>
                    <a:p>
                      <a:pPr algn="ctr"/>
                      <a:r>
                        <a:rPr lang="en-US" sz="1600" b="1" dirty="0" smtClean="0"/>
                        <a:t>1.1%</a:t>
                      </a:r>
                      <a:endParaRPr lang="en-US" sz="1600" b="1" dirty="0"/>
                    </a:p>
                  </a:txBody>
                  <a:tcPr/>
                </a:tc>
                <a:tc>
                  <a:txBody>
                    <a:bodyPr/>
                    <a:lstStyle/>
                    <a:p>
                      <a:pPr algn="ctr"/>
                      <a:r>
                        <a:rPr lang="en-US" sz="1600" b="1" dirty="0" smtClean="0"/>
                        <a:t>11.8%</a:t>
                      </a:r>
                      <a:endParaRPr lang="en-US" sz="1600" b="1" dirty="0"/>
                    </a:p>
                  </a:txBody>
                  <a:tcPr/>
                </a:tc>
                <a:tc>
                  <a:txBody>
                    <a:bodyPr/>
                    <a:lstStyle/>
                    <a:p>
                      <a:pPr algn="ctr"/>
                      <a:r>
                        <a:rPr lang="en-US" sz="2400" b="1" dirty="0" smtClean="0">
                          <a:solidFill>
                            <a:schemeClr val="bg1"/>
                          </a:solidFill>
                        </a:rPr>
                        <a:t>36.4%</a:t>
                      </a:r>
                      <a:endParaRPr lang="en-US" sz="2400" b="1" dirty="0">
                        <a:solidFill>
                          <a:schemeClr val="bg1"/>
                        </a:solidFill>
                      </a:endParaRPr>
                    </a:p>
                  </a:txBody>
                  <a:tcPr>
                    <a:solidFill>
                      <a:srgbClr val="722B79"/>
                    </a:solidFill>
                  </a:tcPr>
                </a:tc>
                <a:tc>
                  <a:txBody>
                    <a:bodyPr/>
                    <a:lstStyle/>
                    <a:p>
                      <a:pPr algn="ctr"/>
                      <a:r>
                        <a:rPr lang="en-US" sz="2400" b="1" dirty="0" smtClean="0">
                          <a:solidFill>
                            <a:schemeClr val="bg1"/>
                          </a:solidFill>
                        </a:rPr>
                        <a:t>33.7%</a:t>
                      </a:r>
                      <a:endParaRPr lang="en-US" sz="2400" b="1" dirty="0">
                        <a:solidFill>
                          <a:schemeClr val="bg1"/>
                        </a:solidFill>
                      </a:endParaRPr>
                    </a:p>
                  </a:txBody>
                  <a:tcPr>
                    <a:solidFill>
                      <a:srgbClr val="722B79"/>
                    </a:solidFill>
                  </a:tcPr>
                </a:tc>
                <a:tc>
                  <a:txBody>
                    <a:bodyPr/>
                    <a:lstStyle/>
                    <a:p>
                      <a:pPr algn="ctr"/>
                      <a:r>
                        <a:rPr lang="en-US" sz="1600" b="1" dirty="0" smtClean="0"/>
                        <a:t>13.4%</a:t>
                      </a:r>
                      <a:endParaRPr lang="en-US" sz="1600" b="1" dirty="0"/>
                    </a:p>
                  </a:txBody>
                  <a:tcPr/>
                </a:tc>
              </a:tr>
              <a:tr h="792236">
                <a:tc>
                  <a:txBody>
                    <a:bodyPr/>
                    <a:lstStyle/>
                    <a:p>
                      <a:r>
                        <a:rPr lang="en-US" sz="1600" b="1" dirty="0" smtClean="0">
                          <a:solidFill>
                            <a:schemeClr val="tx1"/>
                          </a:solidFill>
                        </a:rPr>
                        <a:t>Will not get</a:t>
                      </a:r>
                      <a:endParaRPr lang="en-US" sz="1600" b="1" dirty="0">
                        <a:solidFill>
                          <a:schemeClr val="tx1"/>
                        </a:solidFill>
                      </a:endParaRPr>
                    </a:p>
                  </a:txBody>
                  <a:tcPr/>
                </a:tc>
                <a:tc>
                  <a:txBody>
                    <a:bodyPr/>
                    <a:lstStyle/>
                    <a:p>
                      <a:pPr algn="ctr"/>
                      <a:r>
                        <a:rPr lang="en-US" sz="1600" b="1" dirty="0" smtClean="0">
                          <a:solidFill>
                            <a:schemeClr val="tx1"/>
                          </a:solidFill>
                        </a:rPr>
                        <a:t>5.9%</a:t>
                      </a:r>
                      <a:endParaRPr lang="en-US" sz="1600" b="1" dirty="0">
                        <a:solidFill>
                          <a:schemeClr val="tx1"/>
                        </a:solidFill>
                      </a:endParaRPr>
                    </a:p>
                  </a:txBody>
                  <a:tcPr>
                    <a:solidFill>
                      <a:schemeClr val="bg1">
                        <a:lumMod val="95000"/>
                      </a:schemeClr>
                    </a:solidFill>
                  </a:tcPr>
                </a:tc>
                <a:tc>
                  <a:txBody>
                    <a:bodyPr/>
                    <a:lstStyle/>
                    <a:p>
                      <a:pPr algn="ctr"/>
                      <a:r>
                        <a:rPr lang="en-US" sz="1600" b="1" dirty="0" smtClean="0">
                          <a:solidFill>
                            <a:schemeClr val="tx1"/>
                          </a:solidFill>
                        </a:rPr>
                        <a:t>5.1%</a:t>
                      </a:r>
                      <a:endParaRPr lang="en-US" sz="1600" b="1" dirty="0">
                        <a:solidFill>
                          <a:schemeClr val="tx1"/>
                        </a:solidFill>
                      </a:endParaRPr>
                    </a:p>
                  </a:txBody>
                  <a:tcPr>
                    <a:solidFill>
                      <a:schemeClr val="bg1">
                        <a:lumMod val="95000"/>
                      </a:schemeClr>
                    </a:solidFill>
                  </a:tcPr>
                </a:tc>
                <a:tc>
                  <a:txBody>
                    <a:bodyPr/>
                    <a:lstStyle/>
                    <a:p>
                      <a:pPr marL="0" algn="ctr" defTabSz="914400" rtl="0" eaLnBrk="1" latinLnBrk="0" hangingPunct="1"/>
                      <a:r>
                        <a:rPr lang="en-US" sz="2400" b="1" kern="1200" dirty="0" smtClean="0">
                          <a:solidFill>
                            <a:schemeClr val="bg1"/>
                          </a:solidFill>
                          <a:latin typeface="+mn-lt"/>
                          <a:ea typeface="+mn-ea"/>
                          <a:cs typeface="+mn-cs"/>
                        </a:rPr>
                        <a:t>21.2%</a:t>
                      </a:r>
                      <a:endParaRPr lang="en-US" sz="2400" b="1" kern="1200" dirty="0">
                        <a:solidFill>
                          <a:schemeClr val="bg1"/>
                        </a:solidFill>
                        <a:latin typeface="+mn-lt"/>
                        <a:ea typeface="+mn-ea"/>
                        <a:cs typeface="+mn-cs"/>
                      </a:endParaRPr>
                    </a:p>
                  </a:txBody>
                  <a:tcPr>
                    <a:solidFill>
                      <a:srgbClr val="722B79"/>
                    </a:solidFill>
                  </a:tcPr>
                </a:tc>
                <a:tc>
                  <a:txBody>
                    <a:bodyPr/>
                    <a:lstStyle/>
                    <a:p>
                      <a:pPr algn="ctr"/>
                      <a:r>
                        <a:rPr lang="en-US" sz="1600" b="1" dirty="0" smtClean="0"/>
                        <a:t>15.3%</a:t>
                      </a:r>
                      <a:endParaRPr lang="en-US" sz="1600" b="1" dirty="0"/>
                    </a:p>
                  </a:txBody>
                  <a:tcPr/>
                </a:tc>
                <a:tc>
                  <a:txBody>
                    <a:bodyPr/>
                    <a:lstStyle/>
                    <a:p>
                      <a:pPr algn="ctr"/>
                      <a:r>
                        <a:rPr lang="en-US" sz="1600" b="1" dirty="0" smtClean="0"/>
                        <a:t>7.6%</a:t>
                      </a:r>
                      <a:endParaRPr lang="en-US" sz="1600" b="1" dirty="0"/>
                    </a:p>
                  </a:txBody>
                  <a:tcPr/>
                </a:tc>
                <a:tc>
                  <a:txBody>
                    <a:bodyPr/>
                    <a:lstStyle/>
                    <a:p>
                      <a:pPr algn="ctr"/>
                      <a:r>
                        <a:rPr lang="en-US" sz="2400" b="1" dirty="0" smtClean="0">
                          <a:solidFill>
                            <a:schemeClr val="bg1"/>
                          </a:solidFill>
                        </a:rPr>
                        <a:t>44.9%</a:t>
                      </a:r>
                      <a:endParaRPr lang="en-US" sz="2400" b="1" dirty="0">
                        <a:solidFill>
                          <a:schemeClr val="bg1"/>
                        </a:solidFill>
                      </a:endParaRPr>
                    </a:p>
                  </a:txBody>
                  <a:tcPr>
                    <a:solidFill>
                      <a:srgbClr val="722B79"/>
                    </a:solidFill>
                  </a:tcPr>
                </a:tc>
              </a:tr>
              <a:tr h="507309">
                <a:tc>
                  <a:txBody>
                    <a:bodyPr/>
                    <a:lstStyle/>
                    <a:p>
                      <a:r>
                        <a:rPr lang="en-US" sz="1600" b="1" dirty="0" smtClean="0">
                          <a:solidFill>
                            <a:schemeClr val="tx1"/>
                          </a:solidFill>
                        </a:rPr>
                        <a:t>Unsure</a:t>
                      </a:r>
                      <a:endParaRPr lang="en-US" sz="1600" b="1" dirty="0">
                        <a:solidFill>
                          <a:schemeClr val="tx1"/>
                        </a:solidFill>
                      </a:endParaRPr>
                    </a:p>
                  </a:txBody>
                  <a:tcPr/>
                </a:tc>
                <a:tc>
                  <a:txBody>
                    <a:bodyPr/>
                    <a:lstStyle/>
                    <a:p>
                      <a:pPr algn="ctr"/>
                      <a:r>
                        <a:rPr lang="en-US" sz="1600" b="1" dirty="0" smtClean="0"/>
                        <a:t>0.0%</a:t>
                      </a:r>
                      <a:endParaRPr lang="en-US" sz="1600" b="1" dirty="0"/>
                    </a:p>
                  </a:txBody>
                  <a:tcPr/>
                </a:tc>
                <a:tc>
                  <a:txBody>
                    <a:bodyPr/>
                    <a:lstStyle/>
                    <a:p>
                      <a:pPr algn="ctr"/>
                      <a:r>
                        <a:rPr lang="en-US" sz="1600" b="1" dirty="0" smtClean="0"/>
                        <a:t>1.5%</a:t>
                      </a:r>
                      <a:endParaRPr lang="en-US" sz="1600" b="1" dirty="0"/>
                    </a:p>
                  </a:txBody>
                  <a:tcPr/>
                </a:tc>
                <a:tc>
                  <a:txBody>
                    <a:bodyPr/>
                    <a:lstStyle/>
                    <a:p>
                      <a:pPr algn="ctr"/>
                      <a:r>
                        <a:rPr lang="en-US" sz="1600" b="1" dirty="0" smtClean="0"/>
                        <a:t>15.7%</a:t>
                      </a:r>
                      <a:endParaRPr lang="en-US" sz="1600" b="1" dirty="0"/>
                    </a:p>
                  </a:txBody>
                  <a:tcPr/>
                </a:tc>
                <a:tc>
                  <a:txBody>
                    <a:bodyPr/>
                    <a:lstStyle/>
                    <a:p>
                      <a:pPr algn="ctr"/>
                      <a:r>
                        <a:rPr lang="en-US" sz="1600" b="1" dirty="0" smtClean="0"/>
                        <a:t>20.9%</a:t>
                      </a:r>
                      <a:endParaRPr lang="en-US" sz="1600" b="1" dirty="0"/>
                    </a:p>
                  </a:txBody>
                  <a:tcPr/>
                </a:tc>
                <a:tc>
                  <a:txBody>
                    <a:bodyPr/>
                    <a:lstStyle/>
                    <a:p>
                      <a:pPr algn="ctr"/>
                      <a:r>
                        <a:rPr lang="en-US" sz="1600" b="1" dirty="0" smtClean="0"/>
                        <a:t>8.2%</a:t>
                      </a:r>
                      <a:endParaRPr lang="en-US" sz="1600" b="1" dirty="0"/>
                    </a:p>
                  </a:txBody>
                  <a:tcPr/>
                </a:tc>
                <a:tc>
                  <a:txBody>
                    <a:bodyPr/>
                    <a:lstStyle/>
                    <a:p>
                      <a:pPr algn="ctr"/>
                      <a:r>
                        <a:rPr lang="en-US" sz="1600" b="1" dirty="0" smtClean="0"/>
                        <a:t>53.7%</a:t>
                      </a:r>
                      <a:endParaRPr lang="en-US" sz="1600" b="1" dirty="0"/>
                    </a:p>
                  </a:txBody>
                  <a:tcPr/>
                </a:tc>
              </a:tr>
              <a:tr h="792236">
                <a:tc>
                  <a:txBody>
                    <a:bodyPr/>
                    <a:lstStyle/>
                    <a:p>
                      <a:r>
                        <a:rPr lang="en-US" sz="1600" b="1" dirty="0" smtClean="0">
                          <a:solidFill>
                            <a:schemeClr val="tx1"/>
                          </a:solidFill>
                        </a:rPr>
                        <a:t>Don’t know</a:t>
                      </a:r>
                      <a:endParaRPr lang="en-US" sz="1600" b="1" dirty="0">
                        <a:solidFill>
                          <a:schemeClr val="tx1"/>
                        </a:solidFill>
                      </a:endParaRPr>
                    </a:p>
                  </a:txBody>
                  <a:tcPr/>
                </a:tc>
                <a:tc>
                  <a:txBody>
                    <a:bodyPr/>
                    <a:lstStyle/>
                    <a:p>
                      <a:pPr algn="ctr"/>
                      <a:r>
                        <a:rPr lang="en-US" sz="1600" b="1" dirty="0" smtClean="0"/>
                        <a:t>2.0%</a:t>
                      </a:r>
                      <a:endParaRPr lang="en-US" sz="1600" b="1" dirty="0"/>
                    </a:p>
                  </a:txBody>
                  <a:tcPr/>
                </a:tc>
                <a:tc>
                  <a:txBody>
                    <a:bodyPr/>
                    <a:lstStyle/>
                    <a:p>
                      <a:pPr algn="ctr"/>
                      <a:r>
                        <a:rPr lang="en-US" sz="1600" b="1" dirty="0" smtClean="0"/>
                        <a:t>0.7%</a:t>
                      </a:r>
                      <a:endParaRPr lang="en-US" sz="1600" b="1" dirty="0"/>
                    </a:p>
                  </a:txBody>
                  <a:tcPr/>
                </a:tc>
                <a:tc>
                  <a:txBody>
                    <a:bodyPr/>
                    <a:lstStyle/>
                    <a:p>
                      <a:pPr algn="ctr"/>
                      <a:r>
                        <a:rPr lang="en-US" sz="1600" b="1" dirty="0" smtClean="0"/>
                        <a:t>8.5%</a:t>
                      </a:r>
                      <a:endParaRPr lang="en-US" sz="1600" b="1" dirty="0"/>
                    </a:p>
                  </a:txBody>
                  <a:tcPr/>
                </a:tc>
                <a:tc>
                  <a:txBody>
                    <a:bodyPr/>
                    <a:lstStyle/>
                    <a:p>
                      <a:pPr algn="ctr"/>
                      <a:r>
                        <a:rPr lang="en-US" sz="1600" b="1" dirty="0" smtClean="0"/>
                        <a:t>19.6%</a:t>
                      </a:r>
                      <a:endParaRPr lang="en-US" sz="1600" b="1" dirty="0"/>
                    </a:p>
                  </a:txBody>
                  <a:tcPr/>
                </a:tc>
                <a:tc>
                  <a:txBody>
                    <a:bodyPr/>
                    <a:lstStyle/>
                    <a:p>
                      <a:pPr algn="ctr"/>
                      <a:r>
                        <a:rPr lang="en-US" sz="1600" b="1" dirty="0" smtClean="0"/>
                        <a:t>5.2%</a:t>
                      </a:r>
                      <a:endParaRPr lang="en-US" sz="1600" b="1" dirty="0"/>
                    </a:p>
                  </a:txBody>
                  <a:tcPr/>
                </a:tc>
                <a:tc>
                  <a:txBody>
                    <a:bodyPr/>
                    <a:lstStyle/>
                    <a:p>
                      <a:pPr algn="ctr"/>
                      <a:r>
                        <a:rPr lang="en-US" sz="1600" b="1" dirty="0" smtClean="0"/>
                        <a:t>64.1%</a:t>
                      </a:r>
                      <a:endParaRPr lang="en-US" sz="1600" b="1" dirty="0"/>
                    </a:p>
                  </a:txBody>
                  <a:tcPr/>
                </a:tc>
              </a:tr>
            </a:tbl>
          </a:graphicData>
        </a:graphic>
      </p:graphicFrame>
      <p:sp>
        <p:nvSpPr>
          <p:cNvPr id="2" name="Title 1"/>
          <p:cNvSpPr>
            <a:spLocks noGrp="1"/>
          </p:cNvSpPr>
          <p:nvPr>
            <p:ph type="title"/>
          </p:nvPr>
        </p:nvSpPr>
        <p:spPr/>
        <p:txBody>
          <a:bodyPr>
            <a:normAutofit fontScale="90000"/>
          </a:bodyPr>
          <a:lstStyle/>
          <a:p>
            <a:r>
              <a:rPr lang="en-US" sz="3200" dirty="0"/>
              <a:t>Which of these best describes the advice your youngest adolescent’s doctor gave you regarding HPV vaccine?</a:t>
            </a:r>
            <a:endParaRPr lang="en-US" dirty="0"/>
          </a:p>
        </p:txBody>
      </p:sp>
    </p:spTree>
    <p:extLst>
      <p:ext uri="{BB962C8B-B14F-4D97-AF65-F5344CB8AC3E}">
        <p14:creationId xmlns:p14="http://schemas.microsoft.com/office/powerpoint/2010/main" val="17931949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noAutofit/>
          </a:bodyPr>
          <a:lstStyle/>
          <a:p>
            <a:r>
              <a:rPr lang="en-US" sz="3600" dirty="0" smtClean="0"/>
              <a:t>Most clinicians </a:t>
            </a:r>
            <a:r>
              <a:rPr lang="en-US" sz="3600" dirty="0"/>
              <a:t>wait too long to make strong </a:t>
            </a:r>
            <a:r>
              <a:rPr lang="en-US" sz="3600" dirty="0" smtClean="0"/>
              <a:t>recommendations for HPV vaccine </a:t>
            </a:r>
          </a:p>
        </p:txBody>
      </p:sp>
      <p:graphicFrame>
        <p:nvGraphicFramePr>
          <p:cNvPr id="101379" name="Content Placeholder 3"/>
          <p:cNvGraphicFramePr>
            <a:graphicFrameLocks noGrp="1"/>
          </p:cNvGraphicFramePr>
          <p:nvPr>
            <p:ph type="chart" idx="1"/>
            <p:extLst>
              <p:ext uri="{D42A27DB-BD31-4B8C-83A1-F6EECF244321}">
                <p14:modId xmlns:p14="http://schemas.microsoft.com/office/powerpoint/2010/main" val="2006961940"/>
              </p:ext>
            </p:extLst>
          </p:nvPr>
        </p:nvGraphicFramePr>
        <p:xfrm>
          <a:off x="457200" y="1741488"/>
          <a:ext cx="8229600" cy="4241800"/>
        </p:xfrm>
        <a:graphic>
          <a:graphicData uri="http://schemas.openxmlformats.org/presentationml/2006/ole">
            <mc:AlternateContent xmlns:mc="http://schemas.openxmlformats.org/markup-compatibility/2006">
              <mc:Choice xmlns:v="urn:schemas-microsoft-com:vml" Requires="v">
                <p:oleObj spid="_x0000_s14360" r:id="rId4" imgW="8327858" imgH="4291956" progId="Excel.Chart.8">
                  <p:embed/>
                </p:oleObj>
              </mc:Choice>
              <mc:Fallback>
                <p:oleObj r:id="rId4" imgW="8327858" imgH="4291956"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41488"/>
                        <a:ext cx="82296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380" name="Text Placeholder 2"/>
          <p:cNvSpPr>
            <a:spLocks noGrp="1"/>
          </p:cNvSpPr>
          <p:nvPr>
            <p:ph type="body" sz="quarter" idx="4294967295"/>
          </p:nvPr>
        </p:nvSpPr>
        <p:spPr>
          <a:xfrm>
            <a:off x="0" y="6607175"/>
            <a:ext cx="5410200" cy="250825"/>
          </a:xfrm>
        </p:spPr>
        <p:txBody>
          <a:bodyPr/>
          <a:lstStyle/>
          <a:p>
            <a:pPr marL="0" indent="0" eaLnBrk="1" hangingPunct="1">
              <a:buNone/>
            </a:pPr>
            <a:r>
              <a:rPr lang="en-US" sz="1000" b="0" dirty="0"/>
              <a:t>Allison et al.  https://cdc.confex.com/cdc/nic2011/webprogram/Paper25181.html</a:t>
            </a:r>
          </a:p>
        </p:txBody>
      </p:sp>
    </p:spTree>
    <p:extLst>
      <p:ext uri="{BB962C8B-B14F-4D97-AF65-F5344CB8AC3E}">
        <p14:creationId xmlns:p14="http://schemas.microsoft.com/office/powerpoint/2010/main" val="2985300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Avoiding Missed Opportunities</a:t>
            </a:r>
            <a:endParaRPr lang="en-US" sz="4000" dirty="0"/>
          </a:p>
        </p:txBody>
      </p:sp>
      <p:sp>
        <p:nvSpPr>
          <p:cNvPr id="3" name="Content Placeholder 2"/>
          <p:cNvSpPr>
            <a:spLocks noGrp="1"/>
          </p:cNvSpPr>
          <p:nvPr>
            <p:ph idx="1"/>
          </p:nvPr>
        </p:nvSpPr>
        <p:spPr>
          <a:xfrm>
            <a:off x="457200" y="1600200"/>
            <a:ext cx="8229600" cy="4648200"/>
          </a:xfrm>
        </p:spPr>
        <p:txBody>
          <a:bodyPr vert="horz" lIns="91440" tIns="45720" rIns="91440" bIns="45720" rtlCol="0">
            <a:normAutofit fontScale="92500"/>
          </a:bodyPr>
          <a:lstStyle/>
          <a:p>
            <a:pPr>
              <a:spcBef>
                <a:spcPct val="0"/>
              </a:spcBef>
              <a:spcAft>
                <a:spcPts val="1200"/>
              </a:spcAft>
            </a:pPr>
            <a:r>
              <a:rPr lang="en-US" sz="3000" dirty="0"/>
              <a:t>HPV vaccine can safely be given at the same time as the other recommended adolescent </a:t>
            </a:r>
            <a:r>
              <a:rPr lang="en-US" sz="3000" dirty="0" smtClean="0"/>
              <a:t>vaccines</a:t>
            </a:r>
            <a:endParaRPr lang="en-US" sz="3000" dirty="0"/>
          </a:p>
          <a:p>
            <a:pPr>
              <a:spcBef>
                <a:spcPct val="0"/>
              </a:spcBef>
              <a:spcAft>
                <a:spcPts val="1200"/>
              </a:spcAft>
            </a:pPr>
            <a:r>
              <a:rPr lang="en-US" sz="3000" dirty="0" smtClean="0"/>
              <a:t>HPV </a:t>
            </a:r>
            <a:r>
              <a:rPr lang="en-US" sz="3000" dirty="0"/>
              <a:t>vaccine </a:t>
            </a:r>
            <a:r>
              <a:rPr lang="en-US" sz="3000" dirty="0" smtClean="0"/>
              <a:t>can be provided during </a:t>
            </a:r>
            <a:r>
              <a:rPr lang="en-US" sz="3000" dirty="0"/>
              <a:t>routine </a:t>
            </a:r>
            <a:r>
              <a:rPr lang="en-US" sz="3000" dirty="0" smtClean="0"/>
              <a:t>sports </a:t>
            </a:r>
            <a:r>
              <a:rPr lang="en-US" sz="3000" dirty="0"/>
              <a:t>or camp </a:t>
            </a:r>
            <a:r>
              <a:rPr lang="en-US" sz="3000" dirty="0" smtClean="0"/>
              <a:t>physicals</a:t>
            </a:r>
            <a:endParaRPr lang="en-US" sz="3000" dirty="0"/>
          </a:p>
          <a:p>
            <a:pPr>
              <a:spcBef>
                <a:spcPct val="0"/>
              </a:spcBef>
              <a:spcAft>
                <a:spcPts val="1200"/>
              </a:spcAft>
            </a:pPr>
            <a:r>
              <a:rPr lang="en-US" sz="3000" dirty="0"/>
              <a:t>Review immunization record even at </a:t>
            </a:r>
            <a:r>
              <a:rPr lang="en-US" sz="3000" dirty="0" smtClean="0"/>
              <a:t>sick/acute </a:t>
            </a:r>
            <a:r>
              <a:rPr lang="en-US" sz="3000" dirty="0"/>
              <a:t>care </a:t>
            </a:r>
            <a:r>
              <a:rPr lang="en-US" sz="3000" dirty="0" smtClean="0"/>
              <a:t>visits</a:t>
            </a:r>
            <a:endParaRPr lang="en-US" sz="3000" dirty="0"/>
          </a:p>
          <a:p>
            <a:pPr>
              <a:spcBef>
                <a:spcPct val="0"/>
              </a:spcBef>
              <a:spcAft>
                <a:spcPts val="1200"/>
              </a:spcAft>
            </a:pPr>
            <a:r>
              <a:rPr lang="en-US" sz="3000" dirty="0"/>
              <a:t>Encourage parents to keep accurate vaccination records and to review the immunization </a:t>
            </a:r>
            <a:r>
              <a:rPr lang="en-US" sz="3000" dirty="0" smtClean="0"/>
              <a:t>schedule</a:t>
            </a:r>
            <a:endParaRPr lang="en-US" sz="3000" dirty="0"/>
          </a:p>
        </p:txBody>
      </p:sp>
    </p:spTree>
    <p:extLst>
      <p:ext uri="{BB962C8B-B14F-4D97-AF65-F5344CB8AC3E}">
        <p14:creationId xmlns:p14="http://schemas.microsoft.com/office/powerpoint/2010/main" val="204116808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 Statements</a:t>
            </a:r>
            <a:endParaRPr lang="en-US" dirty="0"/>
          </a:p>
        </p:txBody>
      </p:sp>
      <p:sp>
        <p:nvSpPr>
          <p:cNvPr id="3" name="Content Placeholder 2"/>
          <p:cNvSpPr>
            <a:spLocks noGrp="1"/>
          </p:cNvSpPr>
          <p:nvPr>
            <p:ph idx="1"/>
          </p:nvPr>
        </p:nvSpPr>
        <p:spPr/>
        <p:txBody>
          <a:bodyPr/>
          <a:lstStyle/>
          <a:p>
            <a:pPr>
              <a:buNone/>
            </a:pPr>
            <a:r>
              <a:rPr lang="en-US" dirty="0" smtClean="0"/>
              <a:t>	</a:t>
            </a:r>
            <a:r>
              <a:rPr lang="en-US" dirty="0"/>
              <a:t>CDC, our planners, and our presenters </a:t>
            </a:r>
            <a:r>
              <a:rPr lang="en-US" dirty="0" smtClean="0"/>
              <a:t>wish </a:t>
            </a:r>
            <a:r>
              <a:rPr lang="en-US" dirty="0"/>
              <a:t>to disclose they have no financial interests or other relationships with the manufacturers of commercial products, suppliers of commercial services, or commercial supporters. </a:t>
            </a:r>
          </a:p>
        </p:txBody>
      </p:sp>
    </p:spTree>
    <p:extLst>
      <p:ext uri="{BB962C8B-B14F-4D97-AF65-F5344CB8AC3E}">
        <p14:creationId xmlns:p14="http://schemas.microsoft.com/office/powerpoint/2010/main" val="256450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7380B"/>
          </a:solidFill>
        </p:spPr>
        <p:txBody>
          <a:bodyPr>
            <a:noAutofit/>
          </a:bodyPr>
          <a:lstStyle/>
          <a:p>
            <a:r>
              <a:rPr lang="en-US" sz="3600" dirty="0">
                <a:solidFill>
                  <a:schemeClr val="bg1"/>
                </a:solidFill>
              </a:rPr>
              <a:t>Reduce Missed Clinical Opportunities to Recommend and Administer HPV </a:t>
            </a:r>
            <a:r>
              <a:rPr lang="en-US" sz="3600" dirty="0" smtClean="0">
                <a:solidFill>
                  <a:schemeClr val="bg1"/>
                </a:solidFill>
              </a:rPr>
              <a:t>Vaccines</a:t>
            </a:r>
            <a:endParaRPr lang="en-US" sz="3600" dirty="0">
              <a:solidFill>
                <a:schemeClr val="bg1"/>
              </a:solidFill>
            </a:endParaRPr>
          </a:p>
        </p:txBody>
      </p:sp>
      <p:sp>
        <p:nvSpPr>
          <p:cNvPr id="4" name="Content Placeholder 3"/>
          <p:cNvSpPr>
            <a:spLocks noGrp="1"/>
          </p:cNvSpPr>
          <p:nvPr>
            <p:ph sz="half" idx="2"/>
          </p:nvPr>
        </p:nvSpPr>
        <p:spPr>
          <a:xfrm>
            <a:off x="2971800" y="1600200"/>
            <a:ext cx="5257800" cy="4876800"/>
          </a:xfrm>
        </p:spPr>
        <p:txBody>
          <a:bodyPr>
            <a:noAutofit/>
          </a:bodyPr>
          <a:lstStyle/>
          <a:p>
            <a:pPr>
              <a:spcBef>
                <a:spcPts val="0"/>
              </a:spcBef>
              <a:spcAft>
                <a:spcPts val="1200"/>
              </a:spcAft>
            </a:pPr>
            <a:r>
              <a:rPr lang="en-US" sz="3200" dirty="0" smtClean="0"/>
              <a:t>Objective </a:t>
            </a:r>
            <a:r>
              <a:rPr lang="en-US" sz="3200" dirty="0"/>
              <a:t>1.3: </a:t>
            </a:r>
            <a:endParaRPr lang="en-US" sz="3200" dirty="0" smtClean="0"/>
          </a:p>
          <a:p>
            <a:pPr marL="400050" lvl="1" indent="0">
              <a:spcBef>
                <a:spcPts val="0"/>
              </a:spcBef>
              <a:spcAft>
                <a:spcPts val="1200"/>
              </a:spcAft>
              <a:buNone/>
            </a:pPr>
            <a:r>
              <a:rPr lang="en-US" sz="3200" b="0" dirty="0" smtClean="0"/>
              <a:t>Healthcare </a:t>
            </a:r>
            <a:r>
              <a:rPr lang="en-US" sz="3200" b="0" dirty="0"/>
              <a:t>organizations and practices should use electronic office systems, </a:t>
            </a:r>
            <a:r>
              <a:rPr lang="en-US" sz="3200" b="0" dirty="0" smtClean="0"/>
              <a:t>including EHRs </a:t>
            </a:r>
            <a:r>
              <a:rPr lang="en-US" sz="3200" b="0" dirty="0"/>
              <a:t>and </a:t>
            </a:r>
            <a:r>
              <a:rPr lang="en-US" sz="3200" b="0" dirty="0" smtClean="0"/>
              <a:t>IIS, </a:t>
            </a:r>
            <a:r>
              <a:rPr lang="en-US" sz="3200" b="0" dirty="0"/>
              <a:t>to avoid missed opportunities for HPV vaccination. </a:t>
            </a:r>
          </a:p>
        </p:txBody>
      </p:sp>
      <p:pic>
        <p:nvPicPr>
          <p:cNvPr id="5" name="Picture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 y="1590675"/>
            <a:ext cx="22479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01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Evidence-based strategies to improve </a:t>
            </a:r>
            <a:br>
              <a:rPr lang="en-US" dirty="0" smtClean="0"/>
            </a:br>
            <a:r>
              <a:rPr lang="en-US" dirty="0" smtClean="0"/>
              <a:t>vaccination coverage</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Reminder/recall system</a:t>
            </a:r>
          </a:p>
          <a:p>
            <a:pPr lvl="1"/>
            <a:r>
              <a:rPr lang="en-US" b="0" dirty="0" smtClean="0"/>
              <a:t>Provider level (e.g., EMR prompts)</a:t>
            </a:r>
          </a:p>
          <a:p>
            <a:pPr lvl="1"/>
            <a:r>
              <a:rPr lang="en-US" b="0" dirty="0" smtClean="0"/>
              <a:t>Parent/patient level (e.g., postcards, telephone calls, text messaging)</a:t>
            </a:r>
          </a:p>
          <a:p>
            <a:r>
              <a:rPr lang="en-US" dirty="0" smtClean="0"/>
              <a:t>Standing orders</a:t>
            </a:r>
          </a:p>
          <a:p>
            <a:r>
              <a:rPr lang="en-US" dirty="0" smtClean="0"/>
              <a:t>Provider assessment and feedback</a:t>
            </a:r>
          </a:p>
          <a:p>
            <a:pPr lvl="1"/>
            <a:r>
              <a:rPr lang="en-US" b="0" dirty="0" smtClean="0"/>
              <a:t>Assessment of vaccination coverage levels within the practice and discussion of strategies to improve vaccine delivery</a:t>
            </a:r>
          </a:p>
          <a:p>
            <a:r>
              <a:rPr lang="en-US" dirty="0" smtClean="0"/>
              <a:t>Utilizing immunization information systems</a:t>
            </a:r>
          </a:p>
          <a:p>
            <a:endParaRPr lang="en-US" dirty="0" smtClean="0"/>
          </a:p>
          <a:p>
            <a:endParaRPr lang="en-US" dirty="0"/>
          </a:p>
        </p:txBody>
      </p:sp>
      <p:sp>
        <p:nvSpPr>
          <p:cNvPr id="7" name="Text Placeholder 6"/>
          <p:cNvSpPr>
            <a:spLocks noGrp="1"/>
          </p:cNvSpPr>
          <p:nvPr>
            <p:ph type="body" sz="quarter" idx="4294967295"/>
          </p:nvPr>
        </p:nvSpPr>
        <p:spPr>
          <a:xfrm>
            <a:off x="0" y="6553200"/>
            <a:ext cx="4800600" cy="304800"/>
          </a:xfrm>
        </p:spPr>
        <p:txBody>
          <a:bodyPr>
            <a:normAutofit/>
          </a:bodyPr>
          <a:lstStyle/>
          <a:p>
            <a:pPr marL="0" indent="0">
              <a:buNone/>
            </a:pPr>
            <a:r>
              <a:rPr lang="en-US" sz="1400" b="0" dirty="0" smtClean="0"/>
              <a:t>www.thecommunityguide.org/vaccines/universally/index.html</a:t>
            </a:r>
            <a:endParaRPr lang="en-US" sz="1400" b="0" dirty="0"/>
          </a:p>
        </p:txBody>
      </p:sp>
    </p:spTree>
    <p:extLst>
      <p:ext uri="{BB962C8B-B14F-4D97-AF65-F5344CB8AC3E}">
        <p14:creationId xmlns:p14="http://schemas.microsoft.com/office/powerpoint/2010/main" val="1158212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0" y="304800"/>
            <a:ext cx="9144000" cy="1219200"/>
          </a:xfrm>
        </p:spPr>
        <p:txBody>
          <a:bodyPr>
            <a:noAutofit/>
          </a:bodyPr>
          <a:lstStyle/>
          <a:p>
            <a:pPr eaLnBrk="1" hangingPunct="1"/>
            <a:r>
              <a:rPr lang="en-US" sz="3600" dirty="0" smtClean="0">
                <a:latin typeface="+mj-lt"/>
              </a:rPr>
              <a:t>Impact of Reminder/Recall on Vaccination</a:t>
            </a:r>
            <a:br>
              <a:rPr lang="en-US" sz="3600" dirty="0" smtClean="0">
                <a:latin typeface="+mj-lt"/>
              </a:rPr>
            </a:br>
            <a:r>
              <a:rPr lang="en-US" sz="3600" dirty="0" smtClean="0">
                <a:latin typeface="+mj-lt"/>
              </a:rPr>
              <a:t> Rates among Adolescents</a:t>
            </a:r>
          </a:p>
        </p:txBody>
      </p:sp>
      <p:graphicFrame>
        <p:nvGraphicFramePr>
          <p:cNvPr id="120835" name="Object 79"/>
          <p:cNvGraphicFramePr>
            <a:graphicFrameLocks noGrp="1"/>
          </p:cNvGraphicFramePr>
          <p:nvPr>
            <p:ph idx="1"/>
            <p:extLst>
              <p:ext uri="{D42A27DB-BD31-4B8C-83A1-F6EECF244321}">
                <p14:modId xmlns:p14="http://schemas.microsoft.com/office/powerpoint/2010/main" val="3385433603"/>
              </p:ext>
            </p:extLst>
          </p:nvPr>
        </p:nvGraphicFramePr>
        <p:xfrm>
          <a:off x="771525" y="1597025"/>
          <a:ext cx="7839075" cy="3721100"/>
        </p:xfrm>
        <a:graphic>
          <a:graphicData uri="http://schemas.openxmlformats.org/presentationml/2006/ole">
            <mc:AlternateContent xmlns:mc="http://schemas.openxmlformats.org/markup-compatibility/2006">
              <mc:Choice xmlns:v="urn:schemas-microsoft-com:vml" Requires="v">
                <p:oleObj spid="_x0000_s13337" name="Worksheet" r:id="rId5" imgW="8572500" imgH="3829050" progId="Excel.Sheet.8">
                  <p:embed/>
                </p:oleObj>
              </mc:Choice>
              <mc:Fallback>
                <p:oleObj name="Worksheet" r:id="rId5" imgW="8572500" imgH="3829050"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 y="1597025"/>
                        <a:ext cx="7839075" cy="3721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6" name="TextBox 4"/>
          <p:cNvSpPr txBox="1">
            <a:spLocks noChangeArrowheads="1"/>
          </p:cNvSpPr>
          <p:nvPr/>
        </p:nvSpPr>
        <p:spPr bwMode="auto">
          <a:xfrm>
            <a:off x="7162800" y="2133600"/>
            <a:ext cx="898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solidFill>
                  <a:srgbClr val="000000"/>
                </a:solidFill>
              </a:rPr>
              <a:t>*p&lt;0.05</a:t>
            </a:r>
          </a:p>
        </p:txBody>
      </p:sp>
      <p:sp>
        <p:nvSpPr>
          <p:cNvPr id="120837" name="TextBox 5"/>
          <p:cNvSpPr txBox="1">
            <a:spLocks noChangeArrowheads="1"/>
          </p:cNvSpPr>
          <p:nvPr/>
        </p:nvSpPr>
        <p:spPr bwMode="auto">
          <a:xfrm>
            <a:off x="76200" y="6553200"/>
            <a:ext cx="4114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dirty="0">
                <a:solidFill>
                  <a:schemeClr val="accent1">
                    <a:lumMod val="50000"/>
                  </a:schemeClr>
                </a:solidFill>
                <a:latin typeface="+mn-lt"/>
              </a:rPr>
              <a:t>Suh C et al. Pediatrics 2012;129:e1437-45</a:t>
            </a:r>
          </a:p>
        </p:txBody>
      </p:sp>
      <p:sp>
        <p:nvSpPr>
          <p:cNvPr id="120838" name="Text Box 7"/>
          <p:cNvSpPr txBox="1">
            <a:spLocks noChangeArrowheads="1"/>
          </p:cNvSpPr>
          <p:nvPr/>
        </p:nvSpPr>
        <p:spPr bwMode="auto">
          <a:xfrm>
            <a:off x="3727450" y="5424488"/>
            <a:ext cx="1044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dirty="0">
                <a:solidFill>
                  <a:srgbClr val="000000"/>
                </a:solidFill>
              </a:rPr>
              <a:t>Vaccine</a:t>
            </a:r>
          </a:p>
        </p:txBody>
      </p:sp>
      <p:sp>
        <p:nvSpPr>
          <p:cNvPr id="120839" name="TextBox 1"/>
          <p:cNvSpPr txBox="1">
            <a:spLocks noChangeArrowheads="1"/>
          </p:cNvSpPr>
          <p:nvPr/>
        </p:nvSpPr>
        <p:spPr bwMode="auto">
          <a:xfrm rot="-5400000">
            <a:off x="-565943" y="3244056"/>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a:latin typeface="Myriad Pro" pitchFamily="34" charset="0"/>
              </a:rPr>
              <a:t>Percent</a:t>
            </a:r>
          </a:p>
        </p:txBody>
      </p:sp>
    </p:spTree>
    <p:extLst>
      <p:ext uri="{BB962C8B-B14F-4D97-AF65-F5344CB8AC3E}">
        <p14:creationId xmlns:p14="http://schemas.microsoft.com/office/powerpoint/2010/main" val="2867992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04800"/>
            <a:ext cx="9144000" cy="1143000"/>
          </a:xfrm>
        </p:spPr>
        <p:txBody>
          <a:bodyPr>
            <a:noAutofit/>
          </a:bodyPr>
          <a:lstStyle/>
          <a:p>
            <a:r>
              <a:rPr lang="en-US" sz="3200" b="1" dirty="0" smtClean="0"/>
              <a:t>Percentages of adolescents 11-18 years of age who </a:t>
            </a:r>
            <a:br>
              <a:rPr lang="en-US" sz="3200" b="1" dirty="0" smtClean="0"/>
            </a:br>
            <a:r>
              <a:rPr lang="en-US" sz="3200" b="1" dirty="0" smtClean="0"/>
              <a:t>received any vaccination at 4, 12, and 24 weeks: </a:t>
            </a:r>
            <a:br>
              <a:rPr lang="en-US" sz="3200" b="1" dirty="0" smtClean="0"/>
            </a:br>
            <a:r>
              <a:rPr lang="en-US" sz="3200" b="1" dirty="0" smtClean="0"/>
              <a:t>Text4Health-Adolescents, New York City, 2009</a:t>
            </a:r>
            <a:endParaRPr lang="en-US" sz="3200" b="1" dirty="0"/>
          </a:p>
        </p:txBody>
      </p:sp>
      <p:sp>
        <p:nvSpPr>
          <p:cNvPr id="4" name="Slide Number Placeholder 3"/>
          <p:cNvSpPr>
            <a:spLocks noGrp="1"/>
          </p:cNvSpPr>
          <p:nvPr>
            <p:ph type="sldNum" sz="quarter" idx="4294967295"/>
          </p:nvPr>
        </p:nvSpPr>
        <p:spPr/>
        <p:txBody>
          <a:bodyPr/>
          <a:lstStyle/>
          <a:p>
            <a:pPr algn="r">
              <a:defRPr/>
            </a:pPr>
            <a:fld id="{1B65E6F6-DA08-459E-A105-ABE0A4AB82A1}" type="slidenum">
              <a:rPr lang="en-US" sz="1400" smtClean="0">
                <a:solidFill>
                  <a:srgbClr val="0039A6"/>
                </a:solidFill>
              </a:rPr>
              <a:pPr algn="r">
                <a:defRPr/>
              </a:pPr>
              <a:t>53</a:t>
            </a:fld>
            <a:endParaRPr lang="en-US" sz="1400" dirty="0">
              <a:solidFill>
                <a:srgbClr val="0039A6"/>
              </a:solidFill>
            </a:endParaRPr>
          </a:p>
        </p:txBody>
      </p:sp>
      <p:pic>
        <p:nvPicPr>
          <p:cNvPr id="44749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90599" y="1874520"/>
            <a:ext cx="7239001" cy="406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581001"/>
            <a:ext cx="2814873" cy="276999"/>
          </a:xfrm>
          <a:prstGeom prst="rect">
            <a:avLst/>
          </a:prstGeom>
          <a:noFill/>
        </p:spPr>
        <p:txBody>
          <a:bodyPr wrap="none" rtlCol="0">
            <a:spAutoFit/>
          </a:bodyPr>
          <a:lstStyle/>
          <a:p>
            <a:r>
              <a:rPr lang="en-US" sz="1200" dirty="0" smtClean="0">
                <a:solidFill>
                  <a:schemeClr val="accent1">
                    <a:lumMod val="50000"/>
                  </a:schemeClr>
                </a:solidFill>
              </a:rPr>
              <a:t>Stockwell et al. AJPH. 2012;102:e15-e21.</a:t>
            </a:r>
            <a:endParaRPr lang="en-US" sz="1200" dirty="0">
              <a:solidFill>
                <a:schemeClr val="accent1">
                  <a:lumMod val="50000"/>
                </a:schemeClr>
              </a:solidFill>
            </a:endParaRPr>
          </a:p>
        </p:txBody>
      </p:sp>
    </p:spTree>
    <p:extLst>
      <p:ext uri="{BB962C8B-B14F-4D97-AF65-F5344CB8AC3E}">
        <p14:creationId xmlns:p14="http://schemas.microsoft.com/office/powerpoint/2010/main" val="38864433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AFIX: Quality Improvement</a:t>
            </a:r>
            <a:endParaRPr lang="en-US" dirty="0"/>
          </a:p>
        </p:txBody>
      </p:sp>
      <p:grpSp>
        <p:nvGrpSpPr>
          <p:cNvPr id="8" name="Group 7"/>
          <p:cNvGrpSpPr/>
          <p:nvPr/>
        </p:nvGrpSpPr>
        <p:grpSpPr>
          <a:xfrm>
            <a:off x="76200" y="1074003"/>
            <a:ext cx="8915400" cy="5326797"/>
            <a:chOff x="76200" y="1074003"/>
            <a:chExt cx="8915400" cy="5326797"/>
          </a:xfrm>
        </p:grpSpPr>
        <p:sp>
          <p:nvSpPr>
            <p:cNvPr id="4" name="Curved Left Arrow 3"/>
            <p:cNvSpPr/>
            <p:nvPr/>
          </p:nvSpPr>
          <p:spPr>
            <a:xfrm>
              <a:off x="4533900" y="1607404"/>
              <a:ext cx="4457700" cy="4793396"/>
            </a:xfrm>
            <a:prstGeom prst="curvedLeftArrow">
              <a:avLst>
                <a:gd name="adj1" fmla="val 10899"/>
                <a:gd name="adj2" fmla="val 36178"/>
                <a:gd name="adj3" fmla="val 25000"/>
              </a:avLst>
            </a:prstGeom>
            <a:solidFill>
              <a:srgbClr val="90D9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urved Left Arrow 8"/>
            <p:cNvSpPr/>
            <p:nvPr/>
          </p:nvSpPr>
          <p:spPr>
            <a:xfrm flipH="1" flipV="1">
              <a:off x="76200" y="1074003"/>
              <a:ext cx="4457700" cy="4711780"/>
            </a:xfrm>
            <a:prstGeom prst="curvedLeftArrow">
              <a:avLst>
                <a:gd name="adj1" fmla="val 10899"/>
                <a:gd name="adj2" fmla="val 36178"/>
                <a:gd name="adj3" fmla="val 25000"/>
              </a:avLst>
            </a:prstGeom>
            <a:solidFill>
              <a:srgbClr val="90D9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3962400" y="2177772"/>
              <a:ext cx="2819400" cy="707886"/>
            </a:xfrm>
            <a:prstGeom prst="rect">
              <a:avLst/>
            </a:prstGeom>
            <a:noFill/>
          </p:spPr>
          <p:txBody>
            <a:bodyPr wrap="square" rtlCol="0">
              <a:spAutoFit/>
            </a:bodyPr>
            <a:lstStyle/>
            <a:p>
              <a:r>
                <a:rPr lang="en-US" sz="4000" b="1" dirty="0" smtClean="0">
                  <a:solidFill>
                    <a:srgbClr val="1993B9"/>
                  </a:solidFill>
                </a:rPr>
                <a:t>A</a:t>
              </a:r>
              <a:r>
                <a:rPr lang="en-US" sz="3200" b="1" dirty="0" smtClean="0">
                  <a:solidFill>
                    <a:srgbClr val="722B79"/>
                  </a:solidFill>
                </a:rPr>
                <a:t>ssessment</a:t>
              </a:r>
              <a:endParaRPr lang="en-US" sz="3200" b="1" dirty="0">
                <a:solidFill>
                  <a:srgbClr val="722B79"/>
                </a:solidFill>
              </a:endParaRPr>
            </a:p>
          </p:txBody>
        </p:sp>
        <p:sp>
          <p:nvSpPr>
            <p:cNvPr id="5" name="TextBox 4"/>
            <p:cNvSpPr txBox="1"/>
            <p:nvPr/>
          </p:nvSpPr>
          <p:spPr>
            <a:xfrm>
              <a:off x="6762750" y="3330714"/>
              <a:ext cx="2057400" cy="707886"/>
            </a:xfrm>
            <a:prstGeom prst="rect">
              <a:avLst/>
            </a:prstGeom>
            <a:noFill/>
          </p:spPr>
          <p:txBody>
            <a:bodyPr wrap="square" rtlCol="0">
              <a:spAutoFit/>
            </a:bodyPr>
            <a:lstStyle/>
            <a:p>
              <a:pPr algn="r"/>
              <a:r>
                <a:rPr lang="en-US" sz="3200" b="1" dirty="0" smtClean="0">
                  <a:solidFill>
                    <a:srgbClr val="722B79"/>
                  </a:solidFill>
                </a:rPr>
                <a:t>e</a:t>
              </a:r>
              <a:r>
                <a:rPr lang="en-US" sz="4000" b="1" dirty="0" smtClean="0">
                  <a:solidFill>
                    <a:srgbClr val="1993B9"/>
                  </a:solidFill>
                </a:rPr>
                <a:t>X</a:t>
              </a:r>
              <a:r>
                <a:rPr lang="en-US" sz="3200" b="1" dirty="0" smtClean="0">
                  <a:solidFill>
                    <a:srgbClr val="722B79"/>
                  </a:solidFill>
                </a:rPr>
                <a:t>change</a:t>
              </a:r>
              <a:endParaRPr lang="en-US" sz="3200" b="1" dirty="0">
                <a:solidFill>
                  <a:srgbClr val="722B79"/>
                </a:solidFill>
              </a:endParaRPr>
            </a:p>
          </p:txBody>
        </p:sp>
        <p:sp>
          <p:nvSpPr>
            <p:cNvPr id="6" name="TextBox 5"/>
            <p:cNvSpPr txBox="1"/>
            <p:nvPr/>
          </p:nvSpPr>
          <p:spPr>
            <a:xfrm>
              <a:off x="228600" y="3330714"/>
              <a:ext cx="2819400" cy="707886"/>
            </a:xfrm>
            <a:prstGeom prst="rect">
              <a:avLst/>
            </a:prstGeom>
            <a:noFill/>
          </p:spPr>
          <p:txBody>
            <a:bodyPr wrap="square" rtlCol="0">
              <a:spAutoFit/>
            </a:bodyPr>
            <a:lstStyle/>
            <a:p>
              <a:r>
                <a:rPr lang="en-US" sz="4000" b="1" dirty="0" smtClean="0">
                  <a:solidFill>
                    <a:srgbClr val="1993B9"/>
                  </a:solidFill>
                </a:rPr>
                <a:t>I</a:t>
              </a:r>
              <a:r>
                <a:rPr lang="en-US" sz="3200" b="1" dirty="0" smtClean="0">
                  <a:solidFill>
                    <a:srgbClr val="722B79"/>
                  </a:solidFill>
                </a:rPr>
                <a:t>ncentives</a:t>
              </a:r>
              <a:endParaRPr lang="en-US" sz="3200" b="1" dirty="0">
                <a:solidFill>
                  <a:srgbClr val="722B79"/>
                </a:solidFill>
              </a:endParaRPr>
            </a:p>
          </p:txBody>
        </p:sp>
        <p:sp>
          <p:nvSpPr>
            <p:cNvPr id="7" name="TextBox 6"/>
            <p:cNvSpPr txBox="1"/>
            <p:nvPr/>
          </p:nvSpPr>
          <p:spPr>
            <a:xfrm>
              <a:off x="3276600" y="4495800"/>
              <a:ext cx="2819400" cy="830997"/>
            </a:xfrm>
            <a:prstGeom prst="rect">
              <a:avLst/>
            </a:prstGeom>
            <a:noFill/>
          </p:spPr>
          <p:txBody>
            <a:bodyPr wrap="square" rtlCol="0">
              <a:spAutoFit/>
            </a:bodyPr>
            <a:lstStyle/>
            <a:p>
              <a:r>
                <a:rPr lang="en-US" sz="4800" b="1" dirty="0" smtClean="0">
                  <a:solidFill>
                    <a:srgbClr val="1993B9"/>
                  </a:solidFill>
                </a:rPr>
                <a:t>F</a:t>
              </a:r>
              <a:r>
                <a:rPr lang="en-US" sz="3200" b="1" dirty="0" smtClean="0">
                  <a:solidFill>
                    <a:srgbClr val="722B79"/>
                  </a:solidFill>
                </a:rPr>
                <a:t>eedback</a:t>
              </a:r>
              <a:endParaRPr lang="en-US" sz="3200" b="1" dirty="0">
                <a:solidFill>
                  <a:srgbClr val="722B79"/>
                </a:solidFill>
              </a:endParaRPr>
            </a:p>
          </p:txBody>
        </p:sp>
        <p:sp>
          <p:nvSpPr>
            <p:cNvPr id="10" name="TextBox 9"/>
            <p:cNvSpPr txBox="1"/>
            <p:nvPr/>
          </p:nvSpPr>
          <p:spPr>
            <a:xfrm>
              <a:off x="3124200" y="2971800"/>
              <a:ext cx="2819400" cy="132343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p3d extrusionH="57150">
                <a:bevelT w="38100" h="38100"/>
              </a:sp3d>
            </a:bodyPr>
            <a:lstStyle/>
            <a:p>
              <a:pPr algn="ctr"/>
              <a:r>
                <a:rPr lang="en-US" sz="8000" b="1" dirty="0" smtClean="0">
                  <a:solidFill>
                    <a:srgbClr val="1993B9"/>
                  </a:solidFill>
                  <a:effectLst>
                    <a:outerShdw blurRad="50800" dist="38100" dir="2700000" algn="tl" rotWithShape="0">
                      <a:prstClr val="black">
                        <a:alpha val="40000"/>
                      </a:prstClr>
                    </a:outerShdw>
                  </a:effectLst>
                  <a:latin typeface="Century Gothic" panose="020B0502020202020204" pitchFamily="34" charset="0"/>
                </a:rPr>
                <a:t>AFIX</a:t>
              </a:r>
              <a:endParaRPr lang="en-US" sz="6600" b="1" dirty="0">
                <a:solidFill>
                  <a:srgbClr val="722B79"/>
                </a:solidFill>
                <a:effectLst>
                  <a:outerShdw blurRad="50800" dist="38100" dir="2700000" algn="tl" rotWithShape="0">
                    <a:prstClr val="black">
                      <a:alpha val="40000"/>
                    </a:prstClr>
                  </a:outerShdw>
                </a:effectLst>
                <a:latin typeface="Century Gothic" panose="020B0502020202020204" pitchFamily="34" charset="0"/>
              </a:endParaRPr>
            </a:p>
          </p:txBody>
        </p:sp>
      </p:grpSp>
    </p:spTree>
    <p:extLst>
      <p:ext uri="{BB962C8B-B14F-4D97-AF65-F5344CB8AC3E}">
        <p14:creationId xmlns:p14="http://schemas.microsoft.com/office/powerpoint/2010/main" val="33890497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6320135"/>
            <a:ext cx="6781800" cy="461665"/>
          </a:xfrm>
          <a:prstGeom prst="rect">
            <a:avLst/>
          </a:prstGeom>
          <a:noFill/>
        </p:spPr>
        <p:txBody>
          <a:bodyPr wrap="square" rtlCol="0">
            <a:spAutoFit/>
          </a:bodyPr>
          <a:lstStyle/>
          <a:p>
            <a:r>
              <a:rPr lang="en-US" sz="2400" b="1" dirty="0" smtClean="0">
                <a:solidFill>
                  <a:srgbClr val="1993B9"/>
                </a:solidFill>
              </a:rPr>
              <a:t>cdc.gov/vaccines/programs/</a:t>
            </a:r>
            <a:r>
              <a:rPr lang="en-US" sz="2400" b="1" dirty="0" err="1" smtClean="0">
                <a:solidFill>
                  <a:srgbClr val="1993B9"/>
                </a:solidFill>
              </a:rPr>
              <a:t>afix</a:t>
            </a:r>
            <a:r>
              <a:rPr lang="en-US" sz="2400" b="1" dirty="0" smtClean="0">
                <a:solidFill>
                  <a:srgbClr val="1993B9"/>
                </a:solidFill>
              </a:rPr>
              <a:t>/components.html</a:t>
            </a:r>
            <a:endParaRPr lang="en-US" sz="2400" b="1" dirty="0">
              <a:solidFill>
                <a:srgbClr val="1993B9"/>
              </a:solidFill>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95400" y="533400"/>
            <a:ext cx="6744631" cy="561498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569393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AFIX</a:t>
            </a:r>
            <a:endParaRPr lang="en-US" dirty="0"/>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724354" y="304800"/>
            <a:ext cx="7753350" cy="57621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6200" y="6336268"/>
            <a:ext cx="6019800" cy="461665"/>
          </a:xfrm>
          <a:prstGeom prst="rect">
            <a:avLst/>
          </a:prstGeom>
          <a:noFill/>
        </p:spPr>
        <p:txBody>
          <a:bodyPr wrap="square" rtlCol="0">
            <a:spAutoFit/>
          </a:bodyPr>
          <a:lstStyle/>
          <a:p>
            <a:r>
              <a:rPr lang="en-US" sz="2400" b="1" dirty="0">
                <a:solidFill>
                  <a:srgbClr val="1993B9"/>
                </a:solidFill>
              </a:rPr>
              <a:t>cdc.gov/vaccines/programs/afix/index.html</a:t>
            </a:r>
          </a:p>
        </p:txBody>
      </p:sp>
    </p:spTree>
    <p:extLst>
      <p:ext uri="{BB962C8B-B14F-4D97-AF65-F5344CB8AC3E}">
        <p14:creationId xmlns:p14="http://schemas.microsoft.com/office/powerpoint/2010/main" val="12980269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Communication Tools</a:t>
            </a:r>
            <a:endParaRPr lang="en-US"/>
          </a:p>
        </p:txBody>
      </p:sp>
      <p:sp>
        <p:nvSpPr>
          <p:cNvPr id="3" name="Text Placeholder 2"/>
          <p:cNvSpPr>
            <a:spLocks noGrp="1"/>
          </p:cNvSpPr>
          <p:nvPr>
            <p:ph type="body" idx="1"/>
          </p:nvPr>
        </p:nvSpPr>
        <p:spPr/>
        <p:txBody>
          <a:bodyPr>
            <a:normAutofit/>
          </a:bodyPr>
          <a:lstStyle/>
          <a:p>
            <a:r>
              <a:rPr lang="en-US" sz="2800" b="0" smtClean="0"/>
              <a:t>Resources for HPV vaccine communication campaigns</a:t>
            </a:r>
            <a:endParaRPr lang="en-US" sz="2800" b="0"/>
          </a:p>
        </p:txBody>
      </p:sp>
    </p:spTree>
    <p:extLst>
      <p:ext uri="{BB962C8B-B14F-4D97-AF65-F5344CB8AC3E}">
        <p14:creationId xmlns:p14="http://schemas.microsoft.com/office/powerpoint/2010/main" val="41824633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BD4915"/>
          </a:solidFill>
        </p:spPr>
        <p:txBody>
          <a:bodyPr>
            <a:noAutofit/>
          </a:bodyPr>
          <a:lstStyle/>
          <a:p>
            <a:r>
              <a:rPr lang="en-US" sz="3600" dirty="0">
                <a:solidFill>
                  <a:schemeClr val="bg1"/>
                </a:solidFill>
              </a:rPr>
              <a:t>Increase Parents', Caregivers', and Adolescents' Acceptance of HPV Vaccines</a:t>
            </a:r>
          </a:p>
        </p:txBody>
      </p:sp>
      <p:sp>
        <p:nvSpPr>
          <p:cNvPr id="4" name="Content Placeholder 3"/>
          <p:cNvSpPr>
            <a:spLocks noGrp="1"/>
          </p:cNvSpPr>
          <p:nvPr>
            <p:ph sz="half" idx="2"/>
          </p:nvPr>
        </p:nvSpPr>
        <p:spPr>
          <a:xfrm>
            <a:off x="2971800" y="1600200"/>
            <a:ext cx="5486400" cy="4876800"/>
          </a:xfrm>
        </p:spPr>
        <p:txBody>
          <a:bodyPr>
            <a:noAutofit/>
          </a:bodyPr>
          <a:lstStyle/>
          <a:p>
            <a:pPr>
              <a:spcBef>
                <a:spcPts val="0"/>
              </a:spcBef>
              <a:spcAft>
                <a:spcPts val="1200"/>
              </a:spcAft>
            </a:pPr>
            <a:r>
              <a:rPr lang="en-US" sz="3200" dirty="0" smtClean="0"/>
              <a:t>Objective 2.1: </a:t>
            </a:r>
          </a:p>
          <a:p>
            <a:pPr marL="400050" lvl="1" indent="0">
              <a:spcBef>
                <a:spcPts val="0"/>
              </a:spcBef>
              <a:spcAft>
                <a:spcPts val="1200"/>
              </a:spcAft>
              <a:buNone/>
            </a:pPr>
            <a:r>
              <a:rPr lang="en-US" sz="3200" b="0" dirty="0" smtClean="0"/>
              <a:t>CDC should develop, test, and collaborate with partner organizations to deploy </a:t>
            </a:r>
            <a:r>
              <a:rPr lang="en-US" sz="3200" b="0" dirty="0"/>
              <a:t>integrated, comprehensive communication strategies directed at parents and other caregivers, and also at adolescents</a:t>
            </a:r>
            <a:r>
              <a:rPr lang="en-US" sz="3200" b="0" dirty="0" smtClean="0"/>
              <a:t>.</a:t>
            </a:r>
            <a:endParaRPr lang="en-US" sz="3200" b="0" dirty="0"/>
          </a:p>
        </p:txBody>
      </p:sp>
      <p:pic>
        <p:nvPicPr>
          <p:cNvPr id="5" name="Picture 3"/>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7200" y="1590675"/>
            <a:ext cx="22479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1346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HPV Vaccine Communications:</a:t>
            </a:r>
            <a:br>
              <a:rPr lang="en-US" dirty="0" smtClean="0"/>
            </a:br>
            <a:r>
              <a:rPr lang="en-US" dirty="0" smtClean="0"/>
              <a:t>Healthcare Professionals/Clinicians </a:t>
            </a:r>
            <a:endParaRPr lang="en-US" dirty="0"/>
          </a:p>
        </p:txBody>
      </p:sp>
      <p:sp>
        <p:nvSpPr>
          <p:cNvPr id="3" name="Content Placeholder 2"/>
          <p:cNvSpPr>
            <a:spLocks noGrp="1"/>
          </p:cNvSpPr>
          <p:nvPr>
            <p:ph sz="quarter" idx="1"/>
          </p:nvPr>
        </p:nvSpPr>
        <p:spPr/>
        <p:txBody>
          <a:bodyPr>
            <a:normAutofit lnSpcReduction="10000"/>
          </a:bodyPr>
          <a:lstStyle/>
          <a:p>
            <a:pPr marL="0" indent="0">
              <a:spcBef>
                <a:spcPct val="0"/>
              </a:spcBef>
              <a:buNone/>
            </a:pPr>
            <a:r>
              <a:rPr lang="en-US" sz="3500" i="1" dirty="0" smtClean="0">
                <a:solidFill>
                  <a:srgbClr val="722B79"/>
                </a:solidFill>
              </a:rPr>
              <a:t>Based on CDC research, communications to healthcare professionals/clinicians should emphasize:</a:t>
            </a:r>
            <a:endParaRPr lang="en-US" sz="3500" cap="small" dirty="0" smtClean="0">
              <a:solidFill>
                <a:srgbClr val="722B79"/>
              </a:solidFill>
              <a:latin typeface="+mj-lt"/>
              <a:ea typeface="+mj-ea"/>
              <a:cs typeface="+mj-cs"/>
            </a:endParaRPr>
          </a:p>
          <a:p>
            <a:r>
              <a:rPr lang="en-US" dirty="0" smtClean="0">
                <a:solidFill>
                  <a:srgbClr val="BD4915"/>
                </a:solidFill>
              </a:rPr>
              <a:t>All HPV cancers and indications </a:t>
            </a:r>
            <a:r>
              <a:rPr lang="en-US" dirty="0" smtClean="0"/>
              <a:t>for HPV vaccination</a:t>
            </a:r>
          </a:p>
          <a:p>
            <a:r>
              <a:rPr lang="en-US" dirty="0" smtClean="0"/>
              <a:t>Need for </a:t>
            </a:r>
            <a:r>
              <a:rPr lang="en-US" dirty="0" smtClean="0">
                <a:solidFill>
                  <a:srgbClr val="BD4915"/>
                </a:solidFill>
              </a:rPr>
              <a:t>strong recommendations </a:t>
            </a:r>
            <a:r>
              <a:rPr lang="en-US" dirty="0"/>
              <a:t>t</a:t>
            </a:r>
            <a:r>
              <a:rPr lang="en-US" dirty="0" smtClean="0"/>
              <a:t>o parents about vaccinating their kids at 11 or 12</a:t>
            </a:r>
          </a:p>
          <a:p>
            <a:r>
              <a:rPr lang="en-US" dirty="0">
                <a:solidFill>
                  <a:srgbClr val="BD4915"/>
                </a:solidFill>
              </a:rPr>
              <a:t>S</a:t>
            </a:r>
            <a:r>
              <a:rPr lang="en-US" dirty="0" smtClean="0">
                <a:solidFill>
                  <a:srgbClr val="BD4915"/>
                </a:solidFill>
              </a:rPr>
              <a:t>ystems</a:t>
            </a:r>
            <a:r>
              <a:rPr lang="en-US" dirty="0" smtClean="0"/>
              <a:t> that can improve practice vaccination rates</a:t>
            </a:r>
          </a:p>
          <a:p>
            <a:endParaRPr lang="en-US" dirty="0"/>
          </a:p>
        </p:txBody>
      </p:sp>
    </p:spTree>
    <p:extLst>
      <p:ext uri="{BB962C8B-B14F-4D97-AF65-F5344CB8AC3E}">
        <p14:creationId xmlns:p14="http://schemas.microsoft.com/office/powerpoint/2010/main" val="2715599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 Statements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Presentations </a:t>
            </a:r>
            <a:r>
              <a:rPr lang="en-US" dirty="0" smtClean="0"/>
              <a:t>will </a:t>
            </a:r>
            <a:r>
              <a:rPr lang="en-US" dirty="0"/>
              <a:t>not include any discussion of the unlabeled use of a product or a product under investigational use with the exception of Ms. Roark’s discussion of HPV vaccines. Ms. Roark will be discussing use of HPV vaccines in a manner recommended by the Advisory Committee on Immunization Practices, but not approved by the Food and Drug </a:t>
            </a:r>
            <a:r>
              <a:rPr lang="en-US"/>
              <a:t>Administration</a:t>
            </a:r>
            <a:r>
              <a:rPr lang="en-US" smtClean="0"/>
              <a:t>.</a:t>
            </a:r>
          </a:p>
          <a:p>
            <a:endParaRPr lang="en-US" dirty="0"/>
          </a:p>
          <a:p>
            <a:r>
              <a:rPr lang="en-US" dirty="0"/>
              <a:t>CDC does not accept any commercial support.</a:t>
            </a:r>
          </a:p>
          <a:p>
            <a:pPr marL="0" indent="0">
              <a:buNone/>
            </a:pPr>
            <a:endParaRPr lang="en-US" dirty="0"/>
          </a:p>
        </p:txBody>
      </p:sp>
    </p:spTree>
    <p:extLst>
      <p:ext uri="{BB962C8B-B14F-4D97-AF65-F5344CB8AC3E}">
        <p14:creationId xmlns:p14="http://schemas.microsoft.com/office/powerpoint/2010/main" val="3327663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HPV Vaccine Communications:</a:t>
            </a:r>
            <a:br>
              <a:rPr lang="en-US" dirty="0" smtClean="0"/>
            </a:br>
            <a:r>
              <a:rPr lang="en-US" dirty="0" smtClean="0"/>
              <a:t>Parents</a:t>
            </a:r>
            <a:endParaRPr lang="en-US" dirty="0"/>
          </a:p>
        </p:txBody>
      </p:sp>
      <p:sp>
        <p:nvSpPr>
          <p:cNvPr id="3" name="Content Placeholder 2"/>
          <p:cNvSpPr>
            <a:spLocks noGrp="1"/>
          </p:cNvSpPr>
          <p:nvPr>
            <p:ph sz="quarter" idx="1"/>
          </p:nvPr>
        </p:nvSpPr>
        <p:spPr/>
        <p:txBody>
          <a:bodyPr>
            <a:normAutofit/>
          </a:bodyPr>
          <a:lstStyle/>
          <a:p>
            <a:pPr marL="0" indent="0">
              <a:buNone/>
            </a:pPr>
            <a:r>
              <a:rPr lang="en-US" i="1" dirty="0">
                <a:solidFill>
                  <a:srgbClr val="13718F"/>
                </a:solidFill>
              </a:rPr>
              <a:t>Based on CDC research, HPV vaccine communications for parents should emphasize:</a:t>
            </a:r>
            <a:endParaRPr lang="en-US" dirty="0">
              <a:solidFill>
                <a:srgbClr val="13718F"/>
              </a:solidFill>
            </a:endParaRPr>
          </a:p>
          <a:p>
            <a:r>
              <a:rPr lang="en-US" dirty="0" smtClean="0">
                <a:solidFill>
                  <a:srgbClr val="722B79"/>
                </a:solidFill>
              </a:rPr>
              <a:t>HPV vaccine is CANCER PREVENTION</a:t>
            </a:r>
          </a:p>
          <a:p>
            <a:r>
              <a:rPr lang="en-US" dirty="0" smtClean="0"/>
              <a:t>HPV vaccine is </a:t>
            </a:r>
            <a:r>
              <a:rPr lang="en-US" dirty="0" smtClean="0">
                <a:solidFill>
                  <a:srgbClr val="722B79"/>
                </a:solidFill>
              </a:rPr>
              <a:t>best at 11 or 12 years old</a:t>
            </a:r>
          </a:p>
          <a:p>
            <a:r>
              <a:rPr lang="en-US" dirty="0"/>
              <a:t>I</a:t>
            </a:r>
            <a:r>
              <a:rPr lang="en-US" dirty="0" smtClean="0"/>
              <a:t>mportance of getting </a:t>
            </a:r>
            <a:r>
              <a:rPr lang="en-US" dirty="0" smtClean="0">
                <a:solidFill>
                  <a:srgbClr val="722B79"/>
                </a:solidFill>
              </a:rPr>
              <a:t>all recommended doses</a:t>
            </a:r>
          </a:p>
          <a:p>
            <a:pPr marL="0" indent="0">
              <a:spcBef>
                <a:spcPct val="0"/>
              </a:spcBef>
              <a:buNone/>
            </a:pPr>
            <a:endParaRPr lang="en-US" sz="3000" cap="small" dirty="0" smtClean="0">
              <a:solidFill>
                <a:schemeClr val="tx2"/>
              </a:solidFill>
              <a:latin typeface="+mj-lt"/>
              <a:ea typeface="+mj-ea"/>
              <a:cs typeface="+mj-cs"/>
            </a:endParaRPr>
          </a:p>
          <a:p>
            <a:pPr marL="0" indent="0">
              <a:buNone/>
            </a:pPr>
            <a:endParaRPr lang="en-US" dirty="0"/>
          </a:p>
        </p:txBody>
      </p:sp>
    </p:spTree>
    <p:extLst>
      <p:ext uri="{BB962C8B-B14F-4D97-AF65-F5344CB8AC3E}">
        <p14:creationId xmlns:p14="http://schemas.microsoft.com/office/powerpoint/2010/main" val="18317324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610600" cy="1143000"/>
          </a:xfrm>
        </p:spPr>
        <p:txBody>
          <a:bodyPr>
            <a:normAutofit/>
          </a:bodyPr>
          <a:lstStyle/>
          <a:p>
            <a:r>
              <a:rPr lang="en-US" sz="3600" i="1" dirty="0" smtClean="0">
                <a:solidFill>
                  <a:srgbClr val="00B0F0"/>
                </a:solidFill>
              </a:rPr>
              <a:t>Vaccines for Preteens and Teens </a:t>
            </a:r>
            <a:r>
              <a:rPr lang="en-US" sz="3600" dirty="0" smtClean="0">
                <a:solidFill>
                  <a:srgbClr val="00B0F0"/>
                </a:solidFill>
              </a:rPr>
              <a:t>Website</a:t>
            </a:r>
            <a:endParaRPr lang="en-US" sz="3600" dirty="0">
              <a:solidFill>
                <a:srgbClr val="00B0F0"/>
              </a:solidFill>
            </a:endParaRPr>
          </a:p>
        </p:txBody>
      </p:sp>
      <p:sp>
        <p:nvSpPr>
          <p:cNvPr id="7" name="Content Placeholder 4"/>
          <p:cNvSpPr>
            <a:spLocks noGrp="1"/>
          </p:cNvSpPr>
          <p:nvPr>
            <p:ph idx="1"/>
          </p:nvPr>
        </p:nvSpPr>
        <p:spPr>
          <a:xfrm>
            <a:off x="76200" y="6248400"/>
            <a:ext cx="5257800" cy="533400"/>
          </a:xfrm>
        </p:spPr>
        <p:txBody>
          <a:bodyPr/>
          <a:lstStyle/>
          <a:p>
            <a:pPr marL="0" indent="0">
              <a:buNone/>
            </a:pPr>
            <a:r>
              <a:rPr lang="en-US" sz="2800" dirty="0" smtClean="0">
                <a:solidFill>
                  <a:srgbClr val="1993B9"/>
                </a:solidFill>
              </a:rPr>
              <a:t>cdc.gov/vaccines/teens</a:t>
            </a:r>
          </a:p>
          <a:p>
            <a:pPr marL="0" indent="0">
              <a:buNone/>
            </a:pPr>
            <a:endParaRPr lang="en-US" sz="2400" dirty="0" smtClean="0"/>
          </a:p>
        </p:txBody>
      </p:sp>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6193" y="923925"/>
            <a:ext cx="7851614" cy="5324475"/>
          </a:xfrm>
          <a:prstGeom prst="rect">
            <a:avLst/>
          </a:prstGeom>
          <a:noFill/>
          <a:ln w="3175">
            <a:solidFill>
              <a:schemeClr val="bg1">
                <a:lumMod val="9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04934027"/>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610600" cy="1143000"/>
          </a:xfrm>
        </p:spPr>
        <p:txBody>
          <a:bodyPr>
            <a:normAutofit/>
          </a:bodyPr>
          <a:lstStyle/>
          <a:p>
            <a:r>
              <a:rPr lang="en-US" sz="3600" i="1" dirty="0" smtClean="0">
                <a:solidFill>
                  <a:srgbClr val="00B0F0"/>
                </a:solidFill>
              </a:rPr>
              <a:t>Communication Products and Tools</a:t>
            </a:r>
            <a:endParaRPr lang="en-US" sz="3600" i="1" dirty="0">
              <a:solidFill>
                <a:srgbClr val="00B0F0"/>
              </a:solidFill>
            </a:endParaRPr>
          </a:p>
        </p:txBody>
      </p:sp>
      <p:cxnSp>
        <p:nvCxnSpPr>
          <p:cNvPr id="9228" name="Straight Arrow Connector 9227"/>
          <p:cNvCxnSpPr/>
          <p:nvPr/>
        </p:nvCxnSpPr>
        <p:spPr>
          <a:xfrm>
            <a:off x="1600200" y="40386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Content Placeholder 4"/>
          <p:cNvSpPr>
            <a:spLocks noGrp="1"/>
          </p:cNvSpPr>
          <p:nvPr>
            <p:ph idx="1"/>
          </p:nvPr>
        </p:nvSpPr>
        <p:spPr>
          <a:xfrm>
            <a:off x="0" y="6324600"/>
            <a:ext cx="6705600" cy="533400"/>
          </a:xfrm>
        </p:spPr>
        <p:txBody>
          <a:bodyPr>
            <a:noAutofit/>
          </a:bodyPr>
          <a:lstStyle/>
          <a:p>
            <a:pPr marL="0" indent="0">
              <a:buNone/>
            </a:pPr>
            <a:r>
              <a:rPr lang="en-US" sz="2400" dirty="0" err="1" smtClean="0">
                <a:solidFill>
                  <a:srgbClr val="1993B9"/>
                </a:solidFill>
              </a:rPr>
              <a:t>cdc.gov</a:t>
            </a:r>
            <a:r>
              <a:rPr lang="en-US" sz="2400" dirty="0">
                <a:solidFill>
                  <a:srgbClr val="1993B9"/>
                </a:solidFill>
              </a:rPr>
              <a:t>/vaccines/who/teens/products/</a:t>
            </a:r>
            <a:r>
              <a:rPr lang="en-US" sz="2400" dirty="0" err="1">
                <a:solidFill>
                  <a:srgbClr val="1993B9"/>
                </a:solidFill>
              </a:rPr>
              <a:t>index.html</a:t>
            </a:r>
            <a:endParaRPr lang="en-US" sz="2000" dirty="0" smtClean="0"/>
          </a:p>
        </p:txBody>
      </p:sp>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18922" y="1619250"/>
            <a:ext cx="7706157" cy="3619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6503462"/>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610600" cy="1143000"/>
          </a:xfrm>
        </p:spPr>
        <p:txBody>
          <a:bodyPr>
            <a:normAutofit/>
          </a:bodyPr>
          <a:lstStyle/>
          <a:p>
            <a:r>
              <a:rPr lang="en-US" sz="3600" i="1" dirty="0" smtClean="0">
                <a:solidFill>
                  <a:srgbClr val="00B0F0"/>
                </a:solidFill>
              </a:rPr>
              <a:t>Print Materials</a:t>
            </a:r>
            <a:endParaRPr lang="en-US" sz="3600" i="1" dirty="0">
              <a:solidFill>
                <a:srgbClr val="00B0F0"/>
              </a:solidFill>
            </a:endParaRPr>
          </a:p>
        </p:txBody>
      </p:sp>
      <p:cxnSp>
        <p:nvCxnSpPr>
          <p:cNvPr id="9228" name="Straight Arrow Connector 9227"/>
          <p:cNvCxnSpPr/>
          <p:nvPr/>
        </p:nvCxnSpPr>
        <p:spPr>
          <a:xfrm>
            <a:off x="1600200" y="40386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Content Placeholder 4"/>
          <p:cNvSpPr>
            <a:spLocks noGrp="1"/>
          </p:cNvSpPr>
          <p:nvPr>
            <p:ph idx="1"/>
          </p:nvPr>
        </p:nvSpPr>
        <p:spPr>
          <a:xfrm>
            <a:off x="0" y="5562600"/>
            <a:ext cx="9116291" cy="533400"/>
          </a:xfrm>
        </p:spPr>
        <p:txBody>
          <a:bodyPr>
            <a:noAutofit/>
          </a:bodyPr>
          <a:lstStyle/>
          <a:p>
            <a:pPr marL="0" indent="0" algn="ctr">
              <a:buNone/>
            </a:pPr>
            <a:r>
              <a:rPr lang="en-US" sz="2400" dirty="0" smtClean="0">
                <a:solidFill>
                  <a:srgbClr val="1993B9"/>
                </a:solidFill>
              </a:rPr>
              <a:t>www.cdc.gov/vaccines/who/teens/products/print-materials.html</a:t>
            </a:r>
            <a:endParaRPr lang="en-US" sz="2000" dirty="0" smtClean="0"/>
          </a:p>
        </p:txBody>
      </p:sp>
      <p:pic>
        <p:nvPicPr>
          <p:cNvPr id="614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3400" y="1371600"/>
            <a:ext cx="3713018" cy="3862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371601"/>
            <a:ext cx="3962400" cy="38911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017276"/>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3400" y="304800"/>
            <a:ext cx="3772609" cy="57912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10093" y="304800"/>
            <a:ext cx="3724307" cy="579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749931"/>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619125"/>
            <a:ext cx="4103208" cy="531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353" y="609600"/>
            <a:ext cx="4108847" cy="533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9128232"/>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08924" y="457200"/>
            <a:ext cx="6734175" cy="561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
          </p:nvPr>
        </p:nvSpPr>
        <p:spPr>
          <a:xfrm>
            <a:off x="76200" y="6477000"/>
            <a:ext cx="6629400" cy="381000"/>
          </a:xfrm>
        </p:spPr>
        <p:txBody>
          <a:bodyPr>
            <a:normAutofit fontScale="62500" lnSpcReduction="20000"/>
          </a:bodyPr>
          <a:lstStyle/>
          <a:p>
            <a:pPr marL="0" indent="0">
              <a:buNone/>
            </a:pPr>
            <a:r>
              <a:rPr lang="en-US" sz="2800" dirty="0" smtClean="0">
                <a:solidFill>
                  <a:srgbClr val="1993B9"/>
                </a:solidFill>
              </a:rPr>
              <a:t>www.cdc.gov/vaccines/who/teens/vaccines/vaccine-safety.pdf</a:t>
            </a:r>
          </a:p>
          <a:p>
            <a:pPr marL="0" indent="0">
              <a:buNone/>
            </a:pPr>
            <a:endParaRPr lang="en-US" sz="2400" dirty="0" smtClean="0"/>
          </a:p>
        </p:txBody>
      </p:sp>
    </p:spTree>
    <p:extLst>
      <p:ext uri="{BB962C8B-B14F-4D97-AF65-F5344CB8AC3E}">
        <p14:creationId xmlns:p14="http://schemas.microsoft.com/office/powerpoint/2010/main" val="3130788197"/>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610600" cy="1143000"/>
          </a:xfrm>
        </p:spPr>
        <p:txBody>
          <a:bodyPr>
            <a:normAutofit/>
          </a:bodyPr>
          <a:lstStyle/>
          <a:p>
            <a:r>
              <a:rPr lang="en-US" sz="3600" i="1" dirty="0" smtClean="0">
                <a:solidFill>
                  <a:srgbClr val="00B0F0"/>
                </a:solidFill>
              </a:rPr>
              <a:t>Online Resources</a:t>
            </a:r>
            <a:endParaRPr lang="en-US" sz="3600" i="1" dirty="0">
              <a:solidFill>
                <a:srgbClr val="00B0F0"/>
              </a:solidFill>
            </a:endParaRPr>
          </a:p>
        </p:txBody>
      </p:sp>
      <p:cxnSp>
        <p:nvCxnSpPr>
          <p:cNvPr id="9228" name="Straight Arrow Connector 9227"/>
          <p:cNvCxnSpPr/>
          <p:nvPr/>
        </p:nvCxnSpPr>
        <p:spPr>
          <a:xfrm>
            <a:off x="1600200" y="40386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Content Placeholder 4"/>
          <p:cNvSpPr>
            <a:spLocks noGrp="1"/>
          </p:cNvSpPr>
          <p:nvPr>
            <p:ph idx="1"/>
          </p:nvPr>
        </p:nvSpPr>
        <p:spPr>
          <a:xfrm>
            <a:off x="0" y="6358370"/>
            <a:ext cx="9116291" cy="533400"/>
          </a:xfrm>
        </p:spPr>
        <p:txBody>
          <a:bodyPr>
            <a:noAutofit/>
          </a:bodyPr>
          <a:lstStyle/>
          <a:p>
            <a:pPr marL="0" indent="0">
              <a:buNone/>
            </a:pPr>
            <a:r>
              <a:rPr lang="en-US" sz="2200" dirty="0" smtClean="0">
                <a:solidFill>
                  <a:srgbClr val="1993B9"/>
                </a:solidFill>
              </a:rPr>
              <a:t>www.cdc.gov/vaccines/who/teens/products/web.html</a:t>
            </a:r>
            <a:endParaRPr lang="en-US" sz="2200" dirty="0" smtClean="0"/>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4419" y="1143000"/>
            <a:ext cx="7015163" cy="4894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477119"/>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1068" y="1072950"/>
            <a:ext cx="2801864" cy="4642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4"/>
          <p:cNvSpPr txBox="1">
            <a:spLocks/>
          </p:cNvSpPr>
          <p:nvPr/>
        </p:nvSpPr>
        <p:spPr>
          <a:xfrm>
            <a:off x="-20782" y="5791200"/>
            <a:ext cx="9144000" cy="609600"/>
          </a:xfrm>
          <a:prstGeom prst="rect">
            <a:avLst/>
          </a:prstGeom>
        </p:spPr>
        <p:txBody>
          <a:bodyPr vert="horz" lIns="91440" tIns="45720" rIns="91440" bIns="45720" rtlCol="0" anchor="ctr">
            <a:noAutofit/>
          </a:bodyPr>
          <a:lstStyle/>
          <a:p>
            <a:pPr lvl="0">
              <a:spcBef>
                <a:spcPct val="0"/>
              </a:spcBef>
            </a:pPr>
            <a:r>
              <a:rPr lang="en-US" sz="2200" b="1" dirty="0" smtClean="0">
                <a:solidFill>
                  <a:srgbClr val="1993B9"/>
                </a:solidFill>
              </a:rPr>
              <a:t>www.cdc.gov/vaccines/who/teens/infographic/hpv-cancer-prevention.html</a:t>
            </a:r>
            <a:endParaRPr lang="en-US" sz="2200" b="1" dirty="0">
              <a:solidFill>
                <a:srgbClr val="1993B9"/>
              </a:solidFill>
            </a:endParaRPr>
          </a:p>
        </p:txBody>
      </p:sp>
      <p:sp>
        <p:nvSpPr>
          <p:cNvPr id="4" name="Title 3"/>
          <p:cNvSpPr txBox="1">
            <a:spLocks/>
          </p:cNvSpPr>
          <p:nvPr/>
        </p:nvSpPr>
        <p:spPr>
          <a:xfrm>
            <a:off x="304800" y="76200"/>
            <a:ext cx="8610600" cy="1143000"/>
          </a:xfrm>
          <a:prstGeom prst="rect">
            <a:avLst/>
          </a:prstGeom>
        </p:spPr>
        <p:txBody>
          <a:bodyPr>
            <a:normAutofit/>
          </a:bodyPr>
          <a:lstStyle>
            <a:lvl1pPr algn="ctr" defTabSz="914400" rtl="0" eaLnBrk="1" latinLnBrk="0" hangingPunct="1">
              <a:spcBef>
                <a:spcPct val="0"/>
              </a:spcBef>
              <a:buNone/>
              <a:defRPr sz="4400" b="1" kern="1200">
                <a:solidFill>
                  <a:srgbClr val="C7380B"/>
                </a:solidFill>
                <a:latin typeface="+mj-lt"/>
                <a:ea typeface="+mj-ea"/>
                <a:cs typeface="+mj-cs"/>
              </a:defRPr>
            </a:lvl1pPr>
          </a:lstStyle>
          <a:p>
            <a:r>
              <a:rPr lang="en-US" sz="3600" i="1" dirty="0" smtClean="0">
                <a:solidFill>
                  <a:srgbClr val="00B0F0"/>
                </a:solidFill>
              </a:rPr>
              <a:t>Online Resources: Infographic</a:t>
            </a:r>
            <a:endParaRPr lang="en-US" sz="3600" i="1" dirty="0">
              <a:solidFill>
                <a:srgbClr val="00B0F0"/>
              </a:solidFill>
            </a:endParaRPr>
          </a:p>
        </p:txBody>
      </p:sp>
    </p:spTree>
    <p:extLst>
      <p:ext uri="{BB962C8B-B14F-4D97-AF65-F5344CB8AC3E}">
        <p14:creationId xmlns:p14="http://schemas.microsoft.com/office/powerpoint/2010/main" val="21888111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610600" cy="1143000"/>
          </a:xfrm>
        </p:spPr>
        <p:txBody>
          <a:bodyPr>
            <a:normAutofit/>
          </a:bodyPr>
          <a:lstStyle/>
          <a:p>
            <a:r>
              <a:rPr lang="en-US" sz="3600" i="1" dirty="0">
                <a:solidFill>
                  <a:srgbClr val="00B0F0"/>
                </a:solidFill>
              </a:rPr>
              <a:t>V</a:t>
            </a:r>
            <a:r>
              <a:rPr lang="en-US" sz="3600" i="1" dirty="0" smtClean="0">
                <a:solidFill>
                  <a:srgbClr val="00B0F0"/>
                </a:solidFill>
              </a:rPr>
              <a:t>ideo and Audio Resources</a:t>
            </a:r>
            <a:endParaRPr lang="en-US" sz="3600" i="1" dirty="0">
              <a:solidFill>
                <a:srgbClr val="00B0F0"/>
              </a:solidFill>
            </a:endParaRPr>
          </a:p>
        </p:txBody>
      </p:sp>
      <p:cxnSp>
        <p:nvCxnSpPr>
          <p:cNvPr id="9228" name="Straight Arrow Connector 9227"/>
          <p:cNvCxnSpPr/>
          <p:nvPr/>
        </p:nvCxnSpPr>
        <p:spPr>
          <a:xfrm>
            <a:off x="1600200" y="40386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Content Placeholder 4"/>
          <p:cNvSpPr>
            <a:spLocks noGrp="1"/>
          </p:cNvSpPr>
          <p:nvPr>
            <p:ph idx="1"/>
          </p:nvPr>
        </p:nvSpPr>
        <p:spPr>
          <a:xfrm>
            <a:off x="0" y="6477000"/>
            <a:ext cx="9116291" cy="533400"/>
          </a:xfrm>
        </p:spPr>
        <p:txBody>
          <a:bodyPr>
            <a:noAutofit/>
          </a:bodyPr>
          <a:lstStyle/>
          <a:p>
            <a:pPr marL="0" indent="0">
              <a:buNone/>
            </a:pPr>
            <a:r>
              <a:rPr lang="en-US" sz="2000" dirty="0" smtClean="0">
                <a:solidFill>
                  <a:srgbClr val="1993B9"/>
                </a:solidFill>
              </a:rPr>
              <a:t>www.cdc.gov/vaccines/who/teens/products/video-audio.html</a:t>
            </a:r>
            <a:endParaRPr lang="en-US" sz="2000" dirty="0" smtClean="0"/>
          </a:p>
        </p:txBody>
      </p:sp>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346"/>
          <a:stretch/>
        </p:blipFill>
        <p:spPr bwMode="auto">
          <a:xfrm>
            <a:off x="1508085" y="1150992"/>
            <a:ext cx="6127831" cy="50212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020399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HPV Infection &amp; Disease</a:t>
            </a:r>
            <a:endParaRPr lang="en-US" dirty="0"/>
          </a:p>
        </p:txBody>
      </p:sp>
      <p:sp>
        <p:nvSpPr>
          <p:cNvPr id="3" name="Text Placeholder 2"/>
          <p:cNvSpPr>
            <a:spLocks noGrp="1"/>
          </p:cNvSpPr>
          <p:nvPr>
            <p:ph type="body" idx="1"/>
          </p:nvPr>
        </p:nvSpPr>
        <p:spPr/>
        <p:txBody>
          <a:bodyPr>
            <a:normAutofit/>
          </a:bodyPr>
          <a:lstStyle/>
          <a:p>
            <a:r>
              <a:rPr lang="en-US" sz="2800" b="0" dirty="0" smtClean="0"/>
              <a:t>Understanding </a:t>
            </a:r>
            <a:r>
              <a:rPr lang="en-US" sz="2800" b="0" dirty="0"/>
              <a:t>the Burden </a:t>
            </a:r>
          </a:p>
        </p:txBody>
      </p:sp>
    </p:spTree>
    <p:extLst>
      <p:ext uri="{BB962C8B-B14F-4D97-AF65-F5344CB8AC3E}">
        <p14:creationId xmlns:p14="http://schemas.microsoft.com/office/powerpoint/2010/main" val="11177710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610600" cy="1143000"/>
          </a:xfrm>
        </p:spPr>
        <p:txBody>
          <a:bodyPr>
            <a:normAutofit/>
          </a:bodyPr>
          <a:lstStyle/>
          <a:p>
            <a:r>
              <a:rPr lang="en-US" sz="3600" i="1" dirty="0" smtClean="0">
                <a:solidFill>
                  <a:srgbClr val="00B0F0"/>
                </a:solidFill>
              </a:rPr>
              <a:t>Matte Articles</a:t>
            </a:r>
            <a:endParaRPr lang="en-US" sz="3600" i="1" dirty="0">
              <a:solidFill>
                <a:srgbClr val="00B0F0"/>
              </a:solidFill>
            </a:endParaRPr>
          </a:p>
        </p:txBody>
      </p:sp>
      <p:cxnSp>
        <p:nvCxnSpPr>
          <p:cNvPr id="9228" name="Straight Arrow Connector 9227"/>
          <p:cNvCxnSpPr/>
          <p:nvPr/>
        </p:nvCxnSpPr>
        <p:spPr>
          <a:xfrm>
            <a:off x="1600200" y="4038600"/>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Content Placeholder 4"/>
          <p:cNvSpPr>
            <a:spLocks noGrp="1"/>
          </p:cNvSpPr>
          <p:nvPr>
            <p:ph idx="1"/>
          </p:nvPr>
        </p:nvSpPr>
        <p:spPr>
          <a:xfrm>
            <a:off x="0" y="6477000"/>
            <a:ext cx="9116291" cy="533400"/>
          </a:xfrm>
        </p:spPr>
        <p:txBody>
          <a:bodyPr>
            <a:noAutofit/>
          </a:bodyPr>
          <a:lstStyle/>
          <a:p>
            <a:pPr marL="0" indent="0">
              <a:buNone/>
            </a:pPr>
            <a:r>
              <a:rPr lang="en-US" sz="2000" dirty="0" smtClean="0">
                <a:solidFill>
                  <a:srgbClr val="1993B9"/>
                </a:solidFill>
              </a:rPr>
              <a:t>www.cdc.gov/vaccines/who/teens/products/matte.html</a:t>
            </a:r>
            <a:endParaRPr lang="en-US" sz="2000" dirty="0" smtClean="0"/>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33500" y="1066800"/>
            <a:ext cx="6477000" cy="5175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86746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2900" y="133350"/>
            <a:ext cx="8458200" cy="6038850"/>
          </a:xfrm>
          <a:prstGeom prst="rect">
            <a:avLst/>
          </a:prstGeom>
          <a:noFill/>
          <a:ln w="3175">
            <a:solidFill>
              <a:schemeClr val="bg1">
                <a:lumMod val="9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Content Placeholder 4"/>
          <p:cNvSpPr txBox="1">
            <a:spLocks/>
          </p:cNvSpPr>
          <p:nvPr/>
        </p:nvSpPr>
        <p:spPr>
          <a:xfrm>
            <a:off x="76200" y="6477000"/>
            <a:ext cx="6629400" cy="381000"/>
          </a:xfrm>
          <a:prstGeom prst="rect">
            <a:avLst/>
          </a:prstGeom>
        </p:spPr>
        <p:txBody>
          <a:bodyPr>
            <a:normAutofit fontScale="70000" lnSpcReduction="20000"/>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solidFill>
                  <a:srgbClr val="1993B9"/>
                </a:solidFill>
              </a:rPr>
              <a:t>www.cdc.gov/vaccines/who/teens/vaccines/index.html</a:t>
            </a:r>
          </a:p>
          <a:p>
            <a:pPr marL="0" indent="0">
              <a:buFont typeface="Wingdings 3" pitchFamily="18" charset="2"/>
              <a:buNone/>
            </a:pPr>
            <a:endParaRPr lang="en-US" sz="2400" dirty="0" smtClean="0"/>
          </a:p>
        </p:txBody>
      </p:sp>
    </p:spTree>
    <p:extLst>
      <p:ext uri="{BB962C8B-B14F-4D97-AF65-F5344CB8AC3E}">
        <p14:creationId xmlns:p14="http://schemas.microsoft.com/office/powerpoint/2010/main" val="3084226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76200" y="6477000"/>
            <a:ext cx="6629400" cy="381000"/>
          </a:xfrm>
          <a:prstGeom prst="rect">
            <a:avLst/>
          </a:prstGeom>
        </p:spPr>
        <p:txBody>
          <a:bodyPr>
            <a:normAutofit fontScale="77500" lnSpcReduction="20000"/>
          </a:bodyPr>
          <a:lstStyle>
            <a:defPPr>
              <a:defRPr lang="en-US"/>
            </a:defPPr>
            <a:lvl1pPr indent="0">
              <a:spcBef>
                <a:spcPct val="20000"/>
              </a:spcBef>
              <a:buClr>
                <a:srgbClr val="1993B9"/>
              </a:buClr>
              <a:buSzPct val="110000"/>
              <a:buFont typeface="Wingdings 3" pitchFamily="18" charset="2"/>
              <a:buNone/>
              <a:defRPr sz="2800" b="1">
                <a:solidFill>
                  <a:srgbClr val="1993B9"/>
                </a:solidFill>
              </a:defRPr>
            </a:lvl1pPr>
            <a:lvl2pPr marL="742950" indent="-285750">
              <a:spcBef>
                <a:spcPct val="20000"/>
              </a:spcBef>
              <a:buClr>
                <a:srgbClr val="1993B9"/>
              </a:buClr>
              <a:buSzPct val="90000"/>
              <a:buFont typeface="Wingdings 3" pitchFamily="18" charset="2"/>
              <a:buChar char="´"/>
              <a:defRPr sz="2800" b="1">
                <a:solidFill>
                  <a:schemeClr val="accent1">
                    <a:lumMod val="50000"/>
                  </a:schemeClr>
                </a:solidFill>
              </a:defRPr>
            </a:lvl2pPr>
            <a:lvl3pPr marL="1143000" indent="-228600">
              <a:spcBef>
                <a:spcPct val="20000"/>
              </a:spcBef>
              <a:buClr>
                <a:srgbClr val="1993B9"/>
              </a:buClr>
              <a:buSzPct val="90000"/>
              <a:buFont typeface="Wingdings 3" pitchFamily="18" charset="2"/>
              <a:buChar char="´"/>
              <a:defRPr sz="2400" b="1">
                <a:solidFill>
                  <a:schemeClr val="accent1">
                    <a:lumMod val="50000"/>
                  </a:schemeClr>
                </a:solidFill>
              </a:defRPr>
            </a:lvl3pPr>
            <a:lvl4pPr marL="1600200" indent="-228600">
              <a:spcBef>
                <a:spcPct val="20000"/>
              </a:spcBef>
              <a:buClr>
                <a:srgbClr val="1993B9"/>
              </a:buClr>
              <a:buSzPct val="90000"/>
              <a:buFont typeface="Wingdings 3" pitchFamily="18" charset="2"/>
              <a:buChar char="´"/>
              <a:defRPr sz="2000" b="1">
                <a:solidFill>
                  <a:schemeClr val="accent1">
                    <a:lumMod val="50000"/>
                  </a:schemeClr>
                </a:solidFill>
              </a:defRPr>
            </a:lvl4pPr>
            <a:lvl5pPr marL="2057400" indent="-228600">
              <a:spcBef>
                <a:spcPct val="20000"/>
              </a:spcBef>
              <a:buClr>
                <a:srgbClr val="1993B9"/>
              </a:buClr>
              <a:buSzPct val="90000"/>
              <a:buFont typeface="Wingdings 3" pitchFamily="18" charset="2"/>
              <a:buChar char="´"/>
              <a:defRPr sz="2000" b="1">
                <a:solidFill>
                  <a:schemeClr val="accent1">
                    <a:lumMod val="50000"/>
                  </a:schemeClr>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dirty="0"/>
              <a:t>http://www.cdc.gov/vaccines/who/teens/for-hcp.html</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2425" y="228600"/>
            <a:ext cx="8439150" cy="5972175"/>
          </a:xfrm>
          <a:prstGeom prst="rect">
            <a:avLst/>
          </a:prstGeom>
          <a:noFill/>
          <a:ln w="3175">
            <a:solidFill>
              <a:schemeClr val="bg1">
                <a:lumMod val="9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20002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4"/>
          <p:cNvSpPr>
            <a:spLocks noGrp="1"/>
          </p:cNvSpPr>
          <p:nvPr>
            <p:ph idx="1"/>
          </p:nvPr>
        </p:nvSpPr>
        <p:spPr>
          <a:xfrm>
            <a:off x="76200" y="6248400"/>
            <a:ext cx="6172200" cy="533400"/>
          </a:xfrm>
        </p:spPr>
        <p:txBody>
          <a:bodyPr>
            <a:normAutofit/>
          </a:bodyPr>
          <a:lstStyle/>
          <a:p>
            <a:pPr marL="0" indent="0">
              <a:buNone/>
            </a:pPr>
            <a:r>
              <a:rPr lang="en-US" sz="2800" smtClean="0">
                <a:solidFill>
                  <a:srgbClr val="1993B9"/>
                </a:solidFill>
              </a:rPr>
              <a:t>cdc.gov/vaccines/</a:t>
            </a:r>
            <a:r>
              <a:rPr lang="en-US" sz="2800" err="1" smtClean="0">
                <a:solidFill>
                  <a:srgbClr val="1993B9"/>
                </a:solidFill>
              </a:rPr>
              <a:t>YouAreTheKey</a:t>
            </a:r>
            <a:r>
              <a:rPr lang="en-US" sz="2800" smtClean="0">
                <a:solidFill>
                  <a:srgbClr val="1993B9"/>
                </a:solidFill>
              </a:rPr>
              <a:t> </a:t>
            </a:r>
          </a:p>
          <a:p>
            <a:pPr marL="0" indent="0">
              <a:buNone/>
            </a:pPr>
            <a:endParaRPr lang="en-US" sz="2400" smtClean="0"/>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10641" y="152400"/>
            <a:ext cx="6122719" cy="6079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150153964"/>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mtClean="0"/>
              <a:t>Tips for Talking to Parents about </a:t>
            </a:r>
            <a:br>
              <a:rPr lang="en-US" smtClean="0"/>
            </a:br>
            <a:r>
              <a:rPr lang="en-US" smtClean="0"/>
              <a:t>HPV Vaccine</a:t>
            </a:r>
            <a:endParaRPr lang="en-US"/>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8773" y="1524000"/>
            <a:ext cx="5966455" cy="4495800"/>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sp>
        <p:nvSpPr>
          <p:cNvPr id="7"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lvl="0">
              <a:spcBef>
                <a:spcPct val="0"/>
              </a:spcBef>
            </a:pPr>
            <a:r>
              <a:rPr lang="en-US" sz="2400" b="1" dirty="0" smtClean="0">
                <a:solidFill>
                  <a:srgbClr val="1993B9"/>
                </a:solidFill>
              </a:rPr>
              <a:t>cdc.gov/vaccines/</a:t>
            </a:r>
            <a:r>
              <a:rPr lang="en-US" sz="2400" b="1" dirty="0" err="1" smtClean="0">
                <a:solidFill>
                  <a:srgbClr val="1993B9"/>
                </a:solidFill>
              </a:rPr>
              <a:t>hpv-tipsheet</a:t>
            </a:r>
            <a:endParaRPr lang="en-US" sz="2400" b="1" dirty="0">
              <a:solidFill>
                <a:srgbClr val="1993B9"/>
              </a:solidFill>
            </a:endParaRPr>
          </a:p>
        </p:txBody>
      </p:sp>
      <p:sp>
        <p:nvSpPr>
          <p:cNvPr id="8" name="Title 1"/>
          <p:cNvSpPr txBox="1">
            <a:spLocks/>
          </p:cNvSpPr>
          <p:nvPr/>
        </p:nvSpPr>
        <p:spPr>
          <a:xfrm rot="16200000">
            <a:off x="-2095498" y="3543299"/>
            <a:ext cx="4724399" cy="533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2"/>
                </a:solidFill>
                <a:effectLst/>
                <a:uLnTx/>
                <a:uFillTx/>
                <a:latin typeface="+mj-lt"/>
                <a:ea typeface="+mj-ea"/>
                <a:cs typeface="+mj-cs"/>
              </a:rPr>
              <a:t>Tools for your Practice</a:t>
            </a:r>
            <a:endParaRPr kumimoji="0" lang="en-US" sz="2000" b="0" i="0" u="none" strike="noStrike" kern="1200" cap="none" spc="0" normalizeH="0" baseline="0" noProof="0">
              <a:ln>
                <a:noFill/>
              </a:ln>
              <a:solidFill>
                <a:schemeClr val="accent2"/>
              </a:solidFill>
              <a:effectLst/>
              <a:uLnTx/>
              <a:uFillTx/>
              <a:latin typeface="+mj-lt"/>
              <a:ea typeface="+mj-ea"/>
              <a:cs typeface="+mj-cs"/>
            </a:endParaRPr>
          </a:p>
        </p:txBody>
      </p:sp>
    </p:spTree>
    <p:extLst>
      <p:ext uri="{BB962C8B-B14F-4D97-AF65-F5344CB8AC3E}">
        <p14:creationId xmlns:p14="http://schemas.microsoft.com/office/powerpoint/2010/main" val="271390469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014412"/>
            <a:ext cx="3337875" cy="4929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14800" y="1887157"/>
            <a:ext cx="4648200" cy="3183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9741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HPV Fact Sheet for Clinicians</a:t>
            </a: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4900" y="1371600"/>
            <a:ext cx="6934200" cy="4640580"/>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sp>
        <p:nvSpPr>
          <p:cNvPr id="10" name="Title 1"/>
          <p:cNvSpPr txBox="1">
            <a:spLocks/>
          </p:cNvSpPr>
          <p:nvPr/>
        </p:nvSpPr>
        <p:spPr>
          <a:xfrm rot="16200000">
            <a:off x="-2095498" y="3543299"/>
            <a:ext cx="4724399" cy="533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2"/>
                </a:solidFill>
                <a:effectLst/>
                <a:uLnTx/>
                <a:uFillTx/>
                <a:latin typeface="+mj-lt"/>
                <a:ea typeface="+mj-ea"/>
                <a:cs typeface="+mj-cs"/>
              </a:rPr>
              <a:t>Tools for your Practice</a:t>
            </a:r>
            <a:endParaRPr kumimoji="0" lang="en-US" sz="2000" b="0" i="0" u="none" strike="noStrike" kern="1200" cap="none" spc="0" normalizeH="0" baseline="0" noProof="0">
              <a:ln>
                <a:noFill/>
              </a:ln>
              <a:solidFill>
                <a:schemeClr val="accent2"/>
              </a:solidFill>
              <a:effectLst/>
              <a:uLnTx/>
              <a:uFillTx/>
              <a:latin typeface="+mj-lt"/>
              <a:ea typeface="+mj-ea"/>
              <a:cs typeface="+mj-cs"/>
            </a:endParaRPr>
          </a:p>
        </p:txBody>
      </p:sp>
      <p:sp>
        <p:nvSpPr>
          <p:cNvPr id="8"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lvl="0">
              <a:spcBef>
                <a:spcPct val="0"/>
              </a:spcBef>
            </a:pPr>
            <a:r>
              <a:rPr lang="en-US" sz="2000" b="1" smtClean="0">
                <a:solidFill>
                  <a:srgbClr val="1993B9"/>
                </a:solidFill>
              </a:rPr>
              <a:t>cdc.gov/vaccines/who/teens/for-</a:t>
            </a:r>
            <a:r>
              <a:rPr lang="en-US" sz="2000" b="1" err="1" smtClean="0">
                <a:solidFill>
                  <a:srgbClr val="1993B9"/>
                </a:solidFill>
              </a:rPr>
              <a:t>hcp</a:t>
            </a:r>
            <a:r>
              <a:rPr lang="en-US" sz="2000" b="1" smtClean="0">
                <a:solidFill>
                  <a:srgbClr val="1993B9"/>
                </a:solidFill>
              </a:rPr>
              <a:t>/hpv-resources.html</a:t>
            </a:r>
            <a:endParaRPr lang="en-US" sz="2000" b="1">
              <a:solidFill>
                <a:srgbClr val="1993B9"/>
              </a:solidFill>
            </a:endParaRPr>
          </a:p>
        </p:txBody>
      </p:sp>
    </p:spTree>
    <p:extLst>
      <p:ext uri="{BB962C8B-B14F-4D97-AF65-F5344CB8AC3E}">
        <p14:creationId xmlns:p14="http://schemas.microsoft.com/office/powerpoint/2010/main" val="23725103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Continuing Education</a:t>
            </a:r>
          </a:p>
        </p:txBody>
      </p:sp>
      <p:sp>
        <p:nvSpPr>
          <p:cNvPr id="8" name="Title 1"/>
          <p:cNvSpPr txBox="1">
            <a:spLocks/>
          </p:cNvSpPr>
          <p:nvPr/>
        </p:nvSpPr>
        <p:spPr>
          <a:xfrm rot="16200000">
            <a:off x="-2095498" y="3543299"/>
            <a:ext cx="4724399" cy="533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2"/>
                </a:solidFill>
                <a:effectLst/>
                <a:uLnTx/>
                <a:uFillTx/>
                <a:latin typeface="+mj-lt"/>
                <a:ea typeface="+mj-ea"/>
                <a:cs typeface="+mj-cs"/>
              </a:rPr>
              <a:t>Tools for your Practice</a:t>
            </a:r>
            <a:endParaRPr kumimoji="0" lang="en-US" sz="2000" b="0" i="0" u="none" strike="noStrike" kern="1200" cap="none" spc="0" normalizeH="0" baseline="0" noProof="0">
              <a:ln>
                <a:noFill/>
              </a:ln>
              <a:solidFill>
                <a:schemeClr val="accent2"/>
              </a:solidFill>
              <a:effectLst/>
              <a:uLnTx/>
              <a:uFillTx/>
              <a:latin typeface="+mj-lt"/>
              <a:ea typeface="+mj-ea"/>
              <a:cs typeface="+mj-cs"/>
            </a:endParaRPr>
          </a:p>
        </p:txBody>
      </p:sp>
      <p:sp>
        <p:nvSpPr>
          <p:cNvPr id="9"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lvl="0">
              <a:spcBef>
                <a:spcPct val="0"/>
              </a:spcBef>
            </a:pPr>
            <a:r>
              <a:rPr lang="en-US" sz="2000" b="1" smtClean="0">
                <a:solidFill>
                  <a:srgbClr val="1993B9"/>
                </a:solidFill>
              </a:rPr>
              <a:t>cdc.gov/vaccines/who/teens/for-</a:t>
            </a:r>
            <a:r>
              <a:rPr lang="en-US" sz="2000" b="1" err="1" smtClean="0">
                <a:solidFill>
                  <a:srgbClr val="1993B9"/>
                </a:solidFill>
              </a:rPr>
              <a:t>hcp</a:t>
            </a:r>
            <a:r>
              <a:rPr lang="en-US" sz="2000" b="1" smtClean="0">
                <a:solidFill>
                  <a:srgbClr val="1993B9"/>
                </a:solidFill>
              </a:rPr>
              <a:t>/hpv-resources.html</a:t>
            </a:r>
            <a:endParaRPr lang="en-US" sz="2000" b="1">
              <a:solidFill>
                <a:srgbClr val="1993B9"/>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524001"/>
            <a:ext cx="3881437" cy="235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2080" y="3205163"/>
            <a:ext cx="3880920" cy="2357437"/>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1600" y="2007393"/>
            <a:ext cx="3488641" cy="2869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7002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HPV Portal</a:t>
            </a:r>
            <a:endParaRPr lang="en-US"/>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49261" y="1371600"/>
            <a:ext cx="6445479" cy="4559424"/>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sp>
        <p:nvSpPr>
          <p:cNvPr id="8" name="Title 1"/>
          <p:cNvSpPr txBox="1">
            <a:spLocks/>
          </p:cNvSpPr>
          <p:nvPr/>
        </p:nvSpPr>
        <p:spPr>
          <a:xfrm rot="16200000">
            <a:off x="-2095498" y="3543299"/>
            <a:ext cx="4724399" cy="533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2"/>
                </a:solidFill>
                <a:effectLst/>
                <a:uLnTx/>
                <a:uFillTx/>
                <a:latin typeface="+mj-lt"/>
                <a:ea typeface="+mj-ea"/>
                <a:cs typeface="+mj-cs"/>
              </a:rPr>
              <a:t>Tools for your Practice</a:t>
            </a:r>
            <a:endParaRPr kumimoji="0" lang="en-US" sz="2000" b="0" i="0" u="none" strike="noStrike" kern="1200" cap="none" spc="0" normalizeH="0" baseline="0" noProof="0">
              <a:ln>
                <a:noFill/>
              </a:ln>
              <a:solidFill>
                <a:schemeClr val="accent2"/>
              </a:solidFill>
              <a:effectLst/>
              <a:uLnTx/>
              <a:uFillTx/>
              <a:latin typeface="+mj-lt"/>
              <a:ea typeface="+mj-ea"/>
              <a:cs typeface="+mj-cs"/>
            </a:endParaRPr>
          </a:p>
        </p:txBody>
      </p:sp>
      <p:sp>
        <p:nvSpPr>
          <p:cNvPr id="9"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lvl="0">
              <a:spcBef>
                <a:spcPct val="0"/>
              </a:spcBef>
            </a:pPr>
            <a:r>
              <a:rPr lang="en-US" sz="2000" b="1" smtClean="0">
                <a:solidFill>
                  <a:srgbClr val="1993B9"/>
                </a:solidFill>
              </a:rPr>
              <a:t>cdc.gov/vaccines/who/teens/for-</a:t>
            </a:r>
            <a:r>
              <a:rPr lang="en-US" sz="2000" b="1" err="1" smtClean="0">
                <a:solidFill>
                  <a:srgbClr val="1993B9"/>
                </a:solidFill>
              </a:rPr>
              <a:t>hcp</a:t>
            </a:r>
            <a:r>
              <a:rPr lang="en-US" sz="2000" b="1" smtClean="0">
                <a:solidFill>
                  <a:srgbClr val="1993B9"/>
                </a:solidFill>
              </a:rPr>
              <a:t>/hpv-resources.html</a:t>
            </a:r>
            <a:endParaRPr lang="en-US" sz="2000" b="1">
              <a:solidFill>
                <a:srgbClr val="1993B9"/>
              </a:solidFill>
            </a:endParaRPr>
          </a:p>
        </p:txBody>
      </p:sp>
    </p:spTree>
    <p:extLst>
      <p:ext uri="{BB962C8B-B14F-4D97-AF65-F5344CB8AC3E}">
        <p14:creationId xmlns:p14="http://schemas.microsoft.com/office/powerpoint/2010/main" val="12376208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mtClean="0"/>
              <a:t>Immunization Schedules, Recommendations, and more</a:t>
            </a:r>
            <a:endParaRPr lang="en-US"/>
          </a:p>
        </p:txBody>
      </p:sp>
      <p:sp>
        <p:nvSpPr>
          <p:cNvPr id="7" name="Title 1"/>
          <p:cNvSpPr txBox="1">
            <a:spLocks/>
          </p:cNvSpPr>
          <p:nvPr/>
        </p:nvSpPr>
        <p:spPr>
          <a:xfrm rot="16200000">
            <a:off x="-2095498" y="3543299"/>
            <a:ext cx="4724399" cy="533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chemeClr val="accent2"/>
                </a:solidFill>
                <a:effectLst/>
                <a:uLnTx/>
                <a:uFillTx/>
                <a:latin typeface="+mj-lt"/>
                <a:ea typeface="+mj-ea"/>
                <a:cs typeface="+mj-cs"/>
              </a:rPr>
              <a:t>Tools for your Practice</a:t>
            </a:r>
            <a:endParaRPr kumimoji="0" lang="en-US" sz="2000" b="0" i="0" u="none" strike="noStrike" kern="1200" cap="none" spc="0" normalizeH="0" baseline="0" noProof="0">
              <a:ln>
                <a:noFill/>
              </a:ln>
              <a:solidFill>
                <a:schemeClr val="accent2"/>
              </a:solidFill>
              <a:effectLst/>
              <a:uLnTx/>
              <a:uFillTx/>
              <a:latin typeface="+mj-lt"/>
              <a:ea typeface="+mj-ea"/>
              <a:cs typeface="+mj-cs"/>
            </a:endParaRPr>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676400"/>
            <a:ext cx="3505200" cy="3370385"/>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pic>
        <p:nvPicPr>
          <p:cNvPr id="717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1600200"/>
            <a:ext cx="3276600" cy="4179820"/>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0" y="3505200"/>
            <a:ext cx="4876800" cy="2774731"/>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sp>
        <p:nvSpPr>
          <p:cNvPr id="9"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lvl="0">
              <a:spcBef>
                <a:spcPct val="0"/>
              </a:spcBef>
            </a:pPr>
            <a:r>
              <a:rPr lang="en-US" sz="2000" b="1" smtClean="0">
                <a:solidFill>
                  <a:srgbClr val="1993B9"/>
                </a:solidFill>
              </a:rPr>
              <a:t>cdc.gov/vaccines/who/teens/for-</a:t>
            </a:r>
            <a:r>
              <a:rPr lang="en-US" sz="2000" b="1" err="1" smtClean="0">
                <a:solidFill>
                  <a:srgbClr val="1993B9"/>
                </a:solidFill>
              </a:rPr>
              <a:t>hcp</a:t>
            </a:r>
            <a:r>
              <a:rPr lang="en-US" sz="2000" b="1" smtClean="0">
                <a:solidFill>
                  <a:srgbClr val="1993B9"/>
                </a:solidFill>
              </a:rPr>
              <a:t>/hpv-resources.html</a:t>
            </a:r>
            <a:endParaRPr lang="en-US" sz="2000" b="1">
              <a:solidFill>
                <a:srgbClr val="1993B9"/>
              </a:solidFill>
            </a:endParaRPr>
          </a:p>
        </p:txBody>
      </p:sp>
    </p:spTree>
    <p:extLst>
      <p:ext uri="{BB962C8B-B14F-4D97-AF65-F5344CB8AC3E}">
        <p14:creationId xmlns:p14="http://schemas.microsoft.com/office/powerpoint/2010/main" val="2068243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HPV Infection is Common</a:t>
            </a:r>
            <a:endParaRPr lang="en-US" dirty="0"/>
          </a:p>
        </p:txBody>
      </p:sp>
      <p:sp>
        <p:nvSpPr>
          <p:cNvPr id="4" name="Content Placeholder 3"/>
          <p:cNvSpPr>
            <a:spLocks noGrp="1"/>
          </p:cNvSpPr>
          <p:nvPr>
            <p:ph idx="1"/>
          </p:nvPr>
        </p:nvSpPr>
        <p:spPr/>
        <p:txBody>
          <a:bodyPr/>
          <a:lstStyle/>
          <a:p>
            <a:r>
              <a:rPr lang="en-US" dirty="0"/>
              <a:t>An estimated </a:t>
            </a:r>
            <a:r>
              <a:rPr lang="en-US" dirty="0">
                <a:solidFill>
                  <a:srgbClr val="722B79"/>
                </a:solidFill>
              </a:rPr>
              <a:t>79 million</a:t>
            </a:r>
            <a:r>
              <a:rPr lang="en-US" dirty="0"/>
              <a:t> Americans </a:t>
            </a:r>
            <a:r>
              <a:rPr lang="en-US" dirty="0" smtClean="0"/>
              <a:t>are </a:t>
            </a:r>
            <a:r>
              <a:rPr lang="en-US" dirty="0"/>
              <a:t>currently infected</a:t>
            </a:r>
          </a:p>
          <a:p>
            <a:endParaRPr lang="en-US" dirty="0"/>
          </a:p>
          <a:p>
            <a:r>
              <a:rPr lang="en-US" dirty="0" smtClean="0">
                <a:solidFill>
                  <a:srgbClr val="722B79"/>
                </a:solidFill>
              </a:rPr>
              <a:t>14 </a:t>
            </a:r>
            <a:r>
              <a:rPr lang="en-US" dirty="0">
                <a:solidFill>
                  <a:srgbClr val="722B79"/>
                </a:solidFill>
              </a:rPr>
              <a:t>million </a:t>
            </a:r>
            <a:r>
              <a:rPr lang="en-US" dirty="0"/>
              <a:t>new infections each year </a:t>
            </a:r>
            <a:r>
              <a:rPr lang="en-US" dirty="0" smtClean="0"/>
              <a:t>in </a:t>
            </a:r>
            <a:r>
              <a:rPr lang="en-US" dirty="0"/>
              <a:t>the United States</a:t>
            </a:r>
          </a:p>
          <a:p>
            <a:endParaRPr lang="en-US" dirty="0"/>
          </a:p>
          <a:p>
            <a:r>
              <a:rPr lang="en-US" dirty="0"/>
              <a:t>Intercourse </a:t>
            </a:r>
            <a:r>
              <a:rPr lang="en-US" dirty="0">
                <a:solidFill>
                  <a:srgbClr val="722B79"/>
                </a:solidFill>
              </a:rPr>
              <a:t>not necessary </a:t>
            </a:r>
            <a:r>
              <a:rPr lang="en-US" dirty="0"/>
              <a:t>for transmission</a:t>
            </a:r>
          </a:p>
          <a:p>
            <a:endParaRPr lang="en-US" dirty="0"/>
          </a:p>
        </p:txBody>
      </p:sp>
    </p:spTree>
    <p:extLst>
      <p:ext uri="{BB962C8B-B14F-4D97-AF65-F5344CB8AC3E}">
        <p14:creationId xmlns:p14="http://schemas.microsoft.com/office/powerpoint/2010/main" val="21425446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Patient and Parent Handouts</a:t>
            </a:r>
            <a:endParaRPr lang="en-US"/>
          </a:p>
        </p:txBody>
      </p:sp>
      <p:sp>
        <p:nvSpPr>
          <p:cNvPr id="6" name="Title 1"/>
          <p:cNvSpPr txBox="1">
            <a:spLocks/>
          </p:cNvSpPr>
          <p:nvPr/>
        </p:nvSpPr>
        <p:spPr>
          <a:xfrm rot="5400000">
            <a:off x="6515101" y="2775325"/>
            <a:ext cx="4724399" cy="533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2"/>
                </a:solidFill>
                <a:effectLst/>
                <a:uLnTx/>
                <a:uFillTx/>
                <a:latin typeface="+mj-lt"/>
                <a:ea typeface="+mj-ea"/>
                <a:cs typeface="+mj-cs"/>
              </a:rPr>
              <a:t>Resources for Patients</a:t>
            </a:r>
            <a:endParaRPr kumimoji="0" lang="en-US" sz="2000" b="0" i="0" u="none" strike="noStrike" kern="1200" cap="none" spc="0" normalizeH="0" baseline="0" noProof="0" dirty="0">
              <a:ln>
                <a:noFill/>
              </a:ln>
              <a:solidFill>
                <a:schemeClr val="accent2"/>
              </a:solidFill>
              <a:effectLst/>
              <a:uLnTx/>
              <a:uFillTx/>
              <a:latin typeface="+mj-lt"/>
              <a:ea typeface="+mj-ea"/>
              <a:cs typeface="+mj-cs"/>
            </a:endParaRPr>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371601"/>
            <a:ext cx="3124200" cy="4022408"/>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2057400"/>
            <a:ext cx="3136776" cy="4038600"/>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pic>
        <p:nvPicPr>
          <p:cNvPr id="8196"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05100" y="1659623"/>
            <a:ext cx="3200400" cy="4132163"/>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sp>
        <p:nvSpPr>
          <p:cNvPr id="9"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lvl="0">
              <a:spcBef>
                <a:spcPct val="0"/>
              </a:spcBef>
            </a:pPr>
            <a:r>
              <a:rPr lang="en-US" sz="2000" b="1" dirty="0" smtClean="0">
                <a:solidFill>
                  <a:srgbClr val="1993B9"/>
                </a:solidFill>
              </a:rPr>
              <a:t>cdc.gov/vaccines/who/teens/products/print-materials.html</a:t>
            </a:r>
            <a:endParaRPr lang="en-US" sz="2000" b="1" dirty="0">
              <a:solidFill>
                <a:srgbClr val="1993B9"/>
              </a:solidFill>
            </a:endParaRPr>
          </a:p>
        </p:txBody>
      </p:sp>
    </p:spTree>
    <p:extLst>
      <p:ext uri="{BB962C8B-B14F-4D97-AF65-F5344CB8AC3E}">
        <p14:creationId xmlns:p14="http://schemas.microsoft.com/office/powerpoint/2010/main" val="232119935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mtClean="0"/>
              <a:t>Adolescent Immunization Schedule</a:t>
            </a:r>
            <a:endParaRPr lang="en-US"/>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0" y="1371601"/>
            <a:ext cx="5943600" cy="4617720"/>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sp>
        <p:nvSpPr>
          <p:cNvPr id="7"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a:spcBef>
                <a:spcPct val="0"/>
              </a:spcBef>
            </a:pPr>
            <a:r>
              <a:rPr lang="en-US" sz="2000" b="1" dirty="0" smtClean="0">
                <a:solidFill>
                  <a:srgbClr val="1993B9"/>
                </a:solidFill>
              </a:rPr>
              <a:t>cdc.gov/vaccines/schedules/easy-to-read/preteen-teen.html</a:t>
            </a:r>
            <a:endParaRPr lang="en-US" sz="2000" b="1" dirty="0">
              <a:solidFill>
                <a:srgbClr val="1993B9"/>
              </a:solidFill>
            </a:endParaRPr>
          </a:p>
        </p:txBody>
      </p:sp>
      <p:sp>
        <p:nvSpPr>
          <p:cNvPr id="8" name="Title 1"/>
          <p:cNvSpPr txBox="1">
            <a:spLocks/>
          </p:cNvSpPr>
          <p:nvPr/>
        </p:nvSpPr>
        <p:spPr>
          <a:xfrm rot="5400000">
            <a:off x="6515101" y="2775325"/>
            <a:ext cx="4724399" cy="533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2"/>
                </a:solidFill>
                <a:effectLst/>
                <a:uLnTx/>
                <a:uFillTx/>
                <a:latin typeface="+mj-lt"/>
                <a:ea typeface="+mj-ea"/>
                <a:cs typeface="+mj-cs"/>
              </a:rPr>
              <a:t>Resources for Patients</a:t>
            </a:r>
            <a:endParaRPr kumimoji="0" lang="en-US" sz="2000" b="0" i="0" u="none" strike="noStrike" kern="1200" cap="none" spc="0" normalizeH="0" baseline="0" noProof="0" dirty="0">
              <a:ln>
                <a:noFill/>
              </a:ln>
              <a:solidFill>
                <a:schemeClr val="accent2"/>
              </a:solidFill>
              <a:effectLst/>
              <a:uLnTx/>
              <a:uFillTx/>
              <a:latin typeface="+mj-lt"/>
              <a:ea typeface="+mj-ea"/>
              <a:cs typeface="+mj-cs"/>
            </a:endParaRPr>
          </a:p>
        </p:txBody>
      </p:sp>
    </p:spTree>
    <p:extLst>
      <p:ext uri="{BB962C8B-B14F-4D97-AF65-F5344CB8AC3E}">
        <p14:creationId xmlns:p14="http://schemas.microsoft.com/office/powerpoint/2010/main" val="1309560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mtClean="0"/>
              <a:t>HPV Vaccine Information Sheets</a:t>
            </a:r>
            <a:endParaRPr lang="en-US"/>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295400"/>
            <a:ext cx="3657600" cy="4736122"/>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pic>
        <p:nvPicPr>
          <p:cNvPr id="1024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295400"/>
            <a:ext cx="3657600" cy="4783015"/>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sp>
        <p:nvSpPr>
          <p:cNvPr id="8"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lvl="0">
              <a:spcBef>
                <a:spcPct val="0"/>
              </a:spcBef>
            </a:pPr>
            <a:r>
              <a:rPr lang="en-US" sz="2000" b="1" dirty="0" smtClean="0">
                <a:solidFill>
                  <a:srgbClr val="1993B9"/>
                </a:solidFill>
              </a:rPr>
              <a:t>cdc.gov/vaccines/</a:t>
            </a:r>
            <a:r>
              <a:rPr lang="en-US" sz="2000" b="1" dirty="0" err="1" smtClean="0">
                <a:solidFill>
                  <a:srgbClr val="1993B9"/>
                </a:solidFill>
              </a:rPr>
              <a:t>hcp</a:t>
            </a:r>
            <a:r>
              <a:rPr lang="en-US" sz="2000" b="1" dirty="0" smtClean="0">
                <a:solidFill>
                  <a:srgbClr val="1993B9"/>
                </a:solidFill>
              </a:rPr>
              <a:t>/</a:t>
            </a:r>
            <a:r>
              <a:rPr lang="en-US" sz="2000" b="1" dirty="0" err="1" smtClean="0">
                <a:solidFill>
                  <a:srgbClr val="1993B9"/>
                </a:solidFill>
              </a:rPr>
              <a:t>vis</a:t>
            </a:r>
            <a:r>
              <a:rPr lang="en-US" sz="2000" b="1" dirty="0">
                <a:solidFill>
                  <a:srgbClr val="1993B9"/>
                </a:solidFill>
              </a:rPr>
              <a:t>/</a:t>
            </a:r>
          </a:p>
        </p:txBody>
      </p:sp>
      <p:sp>
        <p:nvSpPr>
          <p:cNvPr id="7" name="Title 1"/>
          <p:cNvSpPr txBox="1">
            <a:spLocks/>
          </p:cNvSpPr>
          <p:nvPr/>
        </p:nvSpPr>
        <p:spPr>
          <a:xfrm rot="5400000">
            <a:off x="6515101" y="2775325"/>
            <a:ext cx="4724399" cy="533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2"/>
                </a:solidFill>
                <a:effectLst/>
                <a:uLnTx/>
                <a:uFillTx/>
                <a:latin typeface="+mj-lt"/>
                <a:ea typeface="+mj-ea"/>
                <a:cs typeface="+mj-cs"/>
              </a:rPr>
              <a:t>Resources for Patients</a:t>
            </a:r>
            <a:endParaRPr kumimoji="0" lang="en-US" sz="2000" b="0" i="0" u="none" strike="noStrike" kern="1200" cap="none" spc="0" normalizeH="0" baseline="0" noProof="0" dirty="0">
              <a:ln>
                <a:noFill/>
              </a:ln>
              <a:solidFill>
                <a:schemeClr val="accent2"/>
              </a:solidFill>
              <a:effectLst/>
              <a:uLnTx/>
              <a:uFillTx/>
              <a:latin typeface="+mj-lt"/>
              <a:ea typeface="+mj-ea"/>
              <a:cs typeface="+mj-cs"/>
            </a:endParaRPr>
          </a:p>
        </p:txBody>
      </p:sp>
    </p:spTree>
    <p:extLst>
      <p:ext uri="{BB962C8B-B14F-4D97-AF65-F5344CB8AC3E}">
        <p14:creationId xmlns:p14="http://schemas.microsoft.com/office/powerpoint/2010/main" val="15559642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mtClean="0"/>
              <a:t>HPV Vaccine </a:t>
            </a:r>
            <a:r>
              <a:rPr lang="en-US"/>
              <a:t>Resources in </a:t>
            </a:r>
            <a:r>
              <a:rPr lang="en-US" smtClean="0"/>
              <a:t>Spanish</a:t>
            </a:r>
            <a:endParaRPr lang="en-US"/>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1295400"/>
            <a:ext cx="3048000" cy="4024923"/>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pic>
        <p:nvPicPr>
          <p:cNvPr id="1126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05400" y="1676400"/>
            <a:ext cx="3287162" cy="4311732"/>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pic>
        <p:nvPicPr>
          <p:cNvPr id="1126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90800" y="2723573"/>
            <a:ext cx="3810000" cy="2915227"/>
          </a:xfrm>
          <a:prstGeom prst="rect">
            <a:avLst/>
          </a:prstGeom>
          <a:noFill/>
          <a:ln>
            <a:noFill/>
          </a:ln>
          <a:effectLst>
            <a:glow rad="63500">
              <a:schemeClr val="accent2">
                <a:satMod val="175000"/>
                <a:alpha val="40000"/>
              </a:schemeClr>
            </a:glow>
            <a:outerShdw blurRad="50800" dist="38100" dir="2700000" algn="tl" rotWithShape="0">
              <a:prstClr val="black">
                <a:alpha val="40000"/>
              </a:prstClr>
            </a:outerShdw>
          </a:effectLst>
        </p:spPr>
      </p:pic>
      <p:sp>
        <p:nvSpPr>
          <p:cNvPr id="9" name="Title 4"/>
          <p:cNvSpPr txBox="1">
            <a:spLocks/>
          </p:cNvSpPr>
          <p:nvPr/>
        </p:nvSpPr>
        <p:spPr>
          <a:xfrm>
            <a:off x="0" y="6248400"/>
            <a:ext cx="9144000" cy="609600"/>
          </a:xfrm>
          <a:prstGeom prst="rect">
            <a:avLst/>
          </a:prstGeom>
        </p:spPr>
        <p:txBody>
          <a:bodyPr vert="horz" lIns="91440" tIns="45720" rIns="91440" bIns="45720" rtlCol="0" anchor="ctr">
            <a:noAutofit/>
          </a:bodyPr>
          <a:lstStyle/>
          <a:p>
            <a:pPr>
              <a:spcBef>
                <a:spcPct val="0"/>
              </a:spcBef>
            </a:pPr>
            <a:r>
              <a:rPr lang="en-US" sz="2000" b="1" dirty="0" smtClean="0">
                <a:solidFill>
                  <a:srgbClr val="1993B9"/>
                </a:solidFill>
              </a:rPr>
              <a:t>cdc.gov/</a:t>
            </a:r>
            <a:r>
              <a:rPr lang="en-US" sz="2000" b="1" dirty="0" err="1" smtClean="0">
                <a:solidFill>
                  <a:srgbClr val="1993B9"/>
                </a:solidFill>
              </a:rPr>
              <a:t>spanish</a:t>
            </a:r>
            <a:r>
              <a:rPr lang="en-US" sz="2000" b="1" dirty="0" smtClean="0">
                <a:solidFill>
                  <a:srgbClr val="1993B9"/>
                </a:solidFill>
              </a:rPr>
              <a:t>/</a:t>
            </a:r>
            <a:r>
              <a:rPr lang="en-US" sz="2000" b="1" dirty="0" err="1" smtClean="0">
                <a:solidFill>
                  <a:srgbClr val="1993B9"/>
                </a:solidFill>
              </a:rPr>
              <a:t>inmunizacion</a:t>
            </a:r>
            <a:r>
              <a:rPr lang="en-US" sz="2000" b="1" dirty="0" smtClean="0">
                <a:solidFill>
                  <a:srgbClr val="1993B9"/>
                </a:solidFill>
              </a:rPr>
              <a:t>/index.html</a:t>
            </a:r>
            <a:endParaRPr lang="en-US" sz="2000" b="1" dirty="0">
              <a:solidFill>
                <a:srgbClr val="1993B9"/>
              </a:solidFill>
            </a:endParaRPr>
          </a:p>
        </p:txBody>
      </p:sp>
      <p:sp>
        <p:nvSpPr>
          <p:cNvPr id="8" name="Title 1"/>
          <p:cNvSpPr txBox="1">
            <a:spLocks/>
          </p:cNvSpPr>
          <p:nvPr/>
        </p:nvSpPr>
        <p:spPr>
          <a:xfrm rot="5400000">
            <a:off x="6515101" y="2775325"/>
            <a:ext cx="4724399" cy="53339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accent2"/>
                </a:solidFill>
                <a:effectLst/>
                <a:uLnTx/>
                <a:uFillTx/>
                <a:latin typeface="+mj-lt"/>
                <a:ea typeface="+mj-ea"/>
                <a:cs typeface="+mj-cs"/>
              </a:rPr>
              <a:t>Resources for Patients</a:t>
            </a:r>
            <a:endParaRPr kumimoji="0" lang="en-US" sz="2000" b="0" i="0" u="none" strike="noStrike" kern="1200" cap="none" spc="0" normalizeH="0" baseline="0" noProof="0" dirty="0">
              <a:ln>
                <a:noFill/>
              </a:ln>
              <a:solidFill>
                <a:schemeClr val="accent2"/>
              </a:solidFill>
              <a:effectLst/>
              <a:uLnTx/>
              <a:uFillTx/>
              <a:latin typeface="+mj-lt"/>
              <a:ea typeface="+mj-ea"/>
              <a:cs typeface="+mj-cs"/>
            </a:endParaRPr>
          </a:p>
        </p:txBody>
      </p:sp>
    </p:spTree>
    <p:extLst>
      <p:ext uri="{BB962C8B-B14F-4D97-AF65-F5344CB8AC3E}">
        <p14:creationId xmlns:p14="http://schemas.microsoft.com/office/powerpoint/2010/main" val="9445479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activites</a:t>
            </a:r>
            <a:endParaRPr lang="en-US" dirty="0"/>
          </a:p>
        </p:txBody>
      </p:sp>
      <p:sp>
        <p:nvSpPr>
          <p:cNvPr id="3" name="Text Placeholder 2"/>
          <p:cNvSpPr>
            <a:spLocks noGrp="1"/>
          </p:cNvSpPr>
          <p:nvPr>
            <p:ph type="body" idx="1"/>
          </p:nvPr>
        </p:nvSpPr>
        <p:spPr/>
        <p:txBody>
          <a:bodyPr/>
          <a:lstStyle/>
          <a:p>
            <a:r>
              <a:rPr lang="en-US" b="0" dirty="0" smtClean="0"/>
              <a:t>State and local programs to improve HPV vaccine coverage</a:t>
            </a:r>
            <a:endParaRPr lang="en-US" b="0" dirty="0"/>
          </a:p>
        </p:txBody>
      </p:sp>
    </p:spTree>
    <p:extLst>
      <p:ext uri="{BB962C8B-B14F-4D97-AF65-F5344CB8AC3E}">
        <p14:creationId xmlns:p14="http://schemas.microsoft.com/office/powerpoint/2010/main" val="40950377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3038"/>
            <a:ext cx="9144000" cy="950562"/>
          </a:xfrm>
        </p:spPr>
        <p:txBody>
          <a:bodyPr>
            <a:noAutofit/>
          </a:bodyPr>
          <a:lstStyle/>
          <a:p>
            <a:pPr marL="514350" indent="-514350">
              <a:spcBef>
                <a:spcPts val="0"/>
              </a:spcBef>
              <a:spcAft>
                <a:spcPts val="1800"/>
              </a:spcAft>
            </a:pPr>
            <a:r>
              <a:rPr lang="en-US" sz="4000" dirty="0" smtClean="0"/>
              <a:t>Use </a:t>
            </a:r>
            <a:r>
              <a:rPr lang="en-US" sz="4000" dirty="0"/>
              <a:t>data to drive </a:t>
            </a:r>
            <a:r>
              <a:rPr lang="en-US" sz="4000" dirty="0" smtClean="0"/>
              <a:t>decision-making</a:t>
            </a:r>
            <a:br>
              <a:rPr lang="en-US" sz="4000" dirty="0" smtClean="0"/>
            </a:br>
            <a:endParaRPr lang="en-US" sz="4000" dirty="0"/>
          </a:p>
        </p:txBody>
      </p:sp>
      <p:sp>
        <p:nvSpPr>
          <p:cNvPr id="3" name="Content Placeholder 2"/>
          <p:cNvSpPr>
            <a:spLocks noGrp="1"/>
          </p:cNvSpPr>
          <p:nvPr>
            <p:ph idx="1"/>
          </p:nvPr>
        </p:nvSpPr>
        <p:spPr>
          <a:xfrm>
            <a:off x="457200" y="2332037"/>
            <a:ext cx="8229600" cy="3763963"/>
          </a:xfrm>
        </p:spPr>
        <p:txBody>
          <a:bodyPr>
            <a:normAutofit/>
          </a:bodyPr>
          <a:lstStyle/>
          <a:p>
            <a:pPr marL="0" indent="0">
              <a:spcBef>
                <a:spcPts val="0"/>
              </a:spcBef>
              <a:spcAft>
                <a:spcPts val="1800"/>
              </a:spcAft>
              <a:buNone/>
            </a:pPr>
            <a:endParaRPr lang="en-US" dirty="0" smtClean="0"/>
          </a:p>
          <a:p>
            <a:pPr marL="0" indent="0">
              <a:buNone/>
            </a:pPr>
            <a:endParaRPr lang="en-US" dirty="0"/>
          </a:p>
        </p:txBody>
      </p:sp>
      <p:sp>
        <p:nvSpPr>
          <p:cNvPr id="4" name="TextBox 3"/>
          <p:cNvSpPr txBox="1"/>
          <p:nvPr/>
        </p:nvSpPr>
        <p:spPr>
          <a:xfrm>
            <a:off x="0" y="0"/>
            <a:ext cx="9144000" cy="830997"/>
          </a:xfrm>
          <a:prstGeom prst="rect">
            <a:avLst/>
          </a:prstGeom>
          <a:solidFill>
            <a:srgbClr val="722B79"/>
          </a:solidFill>
        </p:spPr>
        <p:txBody>
          <a:bodyPr wrap="square" rtlCol="0">
            <a:spAutoFit/>
          </a:bodyPr>
          <a:lstStyle/>
          <a:p>
            <a:pPr algn="ctr"/>
            <a:r>
              <a:rPr lang="en-US" sz="4800" b="1" dirty="0">
                <a:solidFill>
                  <a:schemeClr val="bg1"/>
                </a:solidFill>
              </a:rPr>
              <a:t>RECOMMENDED </a:t>
            </a:r>
            <a:r>
              <a:rPr lang="en-US" sz="4800" b="1" dirty="0" smtClean="0">
                <a:solidFill>
                  <a:schemeClr val="bg1"/>
                </a:solidFill>
              </a:rPr>
              <a:t>ACTIVITIES</a:t>
            </a:r>
            <a:endParaRPr lang="en-US" sz="4800" b="1" dirty="0">
              <a:solidFill>
                <a:schemeClr val="bg1"/>
              </a:solidFill>
            </a:endParaRPr>
          </a:p>
        </p:txBody>
      </p:sp>
      <p:sp>
        <p:nvSpPr>
          <p:cNvPr id="6" name="Content Placeholder 2"/>
          <p:cNvSpPr txBox="1">
            <a:spLocks/>
          </p:cNvSpPr>
          <p:nvPr/>
        </p:nvSpPr>
        <p:spPr>
          <a:xfrm>
            <a:off x="457200" y="2057400"/>
            <a:ext cx="8229600" cy="3763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800"/>
              </a:spcAft>
            </a:pPr>
            <a:r>
              <a:rPr lang="en-US" dirty="0" smtClean="0"/>
              <a:t>Consider what disparities exist and what can be done to improve coverage</a:t>
            </a:r>
          </a:p>
          <a:p>
            <a:pPr>
              <a:spcBef>
                <a:spcPts val="0"/>
              </a:spcBef>
              <a:spcAft>
                <a:spcPts val="1800"/>
              </a:spcAft>
            </a:pPr>
            <a:r>
              <a:rPr lang="en-US" dirty="0" smtClean="0"/>
              <a:t>AFIX and ordering data can determine which clinicians/practices/clinics need the most assistance</a:t>
            </a:r>
          </a:p>
          <a:p>
            <a:pPr>
              <a:spcBef>
                <a:spcPts val="0"/>
              </a:spcBef>
              <a:spcAft>
                <a:spcPts val="1800"/>
              </a:spcAft>
            </a:pPr>
            <a:r>
              <a:rPr lang="en-US" dirty="0" smtClean="0"/>
              <a:t>State-level data on Tdap and HPV vaccine coverage can highlight missed opportunities</a:t>
            </a:r>
          </a:p>
        </p:txBody>
      </p:sp>
    </p:spTree>
    <p:extLst>
      <p:ext uri="{BB962C8B-B14F-4D97-AF65-F5344CB8AC3E}">
        <p14:creationId xmlns:p14="http://schemas.microsoft.com/office/powerpoint/2010/main" val="816213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Autofit/>
          </a:bodyPr>
          <a:lstStyle/>
          <a:p>
            <a:r>
              <a:rPr lang="en-US" sz="3600" dirty="0"/>
              <a:t>How State and Local Immunization Programs Can Improve HPV Vaccination Rates</a:t>
            </a:r>
          </a:p>
        </p:txBody>
      </p:sp>
      <p:sp>
        <p:nvSpPr>
          <p:cNvPr id="3" name="Content Placeholder 2"/>
          <p:cNvSpPr>
            <a:spLocks noGrp="1"/>
          </p:cNvSpPr>
          <p:nvPr>
            <p:ph idx="1"/>
          </p:nvPr>
        </p:nvSpPr>
        <p:spPr/>
        <p:txBody>
          <a:bodyPr>
            <a:normAutofit fontScale="85000" lnSpcReduction="20000"/>
          </a:bodyPr>
          <a:lstStyle/>
          <a:p>
            <a:r>
              <a:rPr lang="en-US" dirty="0" smtClean="0"/>
              <a:t>Adolescent vaccination is a priority</a:t>
            </a:r>
          </a:p>
          <a:p>
            <a:r>
              <a:rPr lang="en-US" dirty="0" smtClean="0"/>
              <a:t>Having an adolescent coordinator helps</a:t>
            </a:r>
          </a:p>
          <a:p>
            <a:r>
              <a:rPr lang="en-US" dirty="0" smtClean="0"/>
              <a:t>Strong partnerships with provider community</a:t>
            </a:r>
          </a:p>
          <a:p>
            <a:pPr lvl="1"/>
            <a:r>
              <a:rPr lang="en-US" b="0" dirty="0" smtClean="0"/>
              <a:t>Professional organizations</a:t>
            </a:r>
          </a:p>
          <a:p>
            <a:pPr lvl="1"/>
            <a:r>
              <a:rPr lang="en-US" b="0" dirty="0" smtClean="0"/>
              <a:t>VFC providers</a:t>
            </a:r>
          </a:p>
          <a:p>
            <a:r>
              <a:rPr lang="en-US" dirty="0" smtClean="0"/>
              <a:t>Incorporate promotion of adolescent vaccination into existing activities</a:t>
            </a:r>
          </a:p>
          <a:p>
            <a:pPr lvl="1"/>
            <a:r>
              <a:rPr lang="en-US" b="0" dirty="0" smtClean="0"/>
              <a:t>Conduct adolescent AFIX</a:t>
            </a:r>
          </a:p>
          <a:p>
            <a:pPr lvl="1"/>
            <a:r>
              <a:rPr lang="en-US" b="0" dirty="0" smtClean="0"/>
              <a:t>Reminder/recall</a:t>
            </a:r>
          </a:p>
          <a:p>
            <a:pPr lvl="1"/>
            <a:r>
              <a:rPr lang="en-US" b="0" dirty="0" smtClean="0"/>
              <a:t>Incorporate HPV vaccination into existing visits for school required vaccines</a:t>
            </a:r>
          </a:p>
          <a:p>
            <a:r>
              <a:rPr lang="en-US" dirty="0" smtClean="0"/>
              <a:t>Routinely evaluate data and use data for action</a:t>
            </a:r>
          </a:p>
          <a:p>
            <a:endParaRPr lang="en-US" dirty="0"/>
          </a:p>
        </p:txBody>
      </p:sp>
    </p:spTree>
    <p:extLst>
      <p:ext uri="{BB962C8B-B14F-4D97-AF65-F5344CB8AC3E}">
        <p14:creationId xmlns:p14="http://schemas.microsoft.com/office/powerpoint/2010/main" val="205443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83038"/>
            <a:ext cx="9144000" cy="950562"/>
          </a:xfrm>
        </p:spPr>
        <p:txBody>
          <a:bodyPr>
            <a:noAutofit/>
          </a:bodyPr>
          <a:lstStyle/>
          <a:p>
            <a:pPr marL="514350" indent="-514350">
              <a:spcBef>
                <a:spcPts val="0"/>
              </a:spcBef>
              <a:spcAft>
                <a:spcPts val="1800"/>
              </a:spcAft>
            </a:pPr>
            <a:r>
              <a:rPr lang="en-US" sz="4000" dirty="0" smtClean="0"/>
              <a:t>Work </a:t>
            </a:r>
            <a:r>
              <a:rPr lang="en-US" sz="4000" dirty="0"/>
              <a:t>with partner organizations to advocate for HPV vaccination</a:t>
            </a:r>
          </a:p>
        </p:txBody>
      </p:sp>
      <p:sp>
        <p:nvSpPr>
          <p:cNvPr id="3" name="Content Placeholder 2"/>
          <p:cNvSpPr>
            <a:spLocks noGrp="1"/>
          </p:cNvSpPr>
          <p:nvPr>
            <p:ph idx="1"/>
          </p:nvPr>
        </p:nvSpPr>
        <p:spPr>
          <a:xfrm>
            <a:off x="457200" y="2560637"/>
            <a:ext cx="8229600" cy="3763963"/>
          </a:xfrm>
        </p:spPr>
        <p:txBody>
          <a:bodyPr>
            <a:normAutofit/>
          </a:bodyPr>
          <a:lstStyle/>
          <a:p>
            <a:pPr>
              <a:spcBef>
                <a:spcPts val="0"/>
              </a:spcBef>
              <a:spcAft>
                <a:spcPts val="1800"/>
              </a:spcAft>
            </a:pPr>
            <a:r>
              <a:rPr lang="en-US" dirty="0" smtClean="0"/>
              <a:t>State and local AAP and AAFP chapters</a:t>
            </a:r>
          </a:p>
          <a:p>
            <a:pPr>
              <a:spcBef>
                <a:spcPts val="0"/>
              </a:spcBef>
              <a:spcAft>
                <a:spcPts val="1800"/>
              </a:spcAft>
            </a:pPr>
            <a:r>
              <a:rPr lang="en-US" dirty="0" smtClean="0"/>
              <a:t>Cancer coalitions/alliances/organizations</a:t>
            </a:r>
          </a:p>
          <a:p>
            <a:pPr>
              <a:spcBef>
                <a:spcPts val="0"/>
              </a:spcBef>
              <a:spcAft>
                <a:spcPts val="1800"/>
              </a:spcAft>
            </a:pPr>
            <a:r>
              <a:rPr lang="en-US" dirty="0" smtClean="0"/>
              <a:t>American Cancer Society chapters</a:t>
            </a:r>
          </a:p>
          <a:p>
            <a:endParaRPr lang="en-US" dirty="0"/>
          </a:p>
        </p:txBody>
      </p:sp>
      <p:sp>
        <p:nvSpPr>
          <p:cNvPr id="4" name="TextBox 3"/>
          <p:cNvSpPr txBox="1"/>
          <p:nvPr/>
        </p:nvSpPr>
        <p:spPr>
          <a:xfrm>
            <a:off x="0" y="0"/>
            <a:ext cx="9144000" cy="830997"/>
          </a:xfrm>
          <a:prstGeom prst="rect">
            <a:avLst/>
          </a:prstGeom>
          <a:solidFill>
            <a:srgbClr val="722B79"/>
          </a:solidFill>
        </p:spPr>
        <p:txBody>
          <a:bodyPr wrap="square" rtlCol="0">
            <a:spAutoFit/>
          </a:bodyPr>
          <a:lstStyle/>
          <a:p>
            <a:pPr algn="ctr"/>
            <a:r>
              <a:rPr lang="en-US" sz="4800" b="1" dirty="0">
                <a:solidFill>
                  <a:schemeClr val="bg1"/>
                </a:solidFill>
              </a:rPr>
              <a:t>RECOMMENDED </a:t>
            </a:r>
            <a:r>
              <a:rPr lang="en-US" sz="4800" b="1" dirty="0" smtClean="0">
                <a:solidFill>
                  <a:schemeClr val="bg1"/>
                </a:solidFill>
              </a:rPr>
              <a:t>ACTIVITIES</a:t>
            </a:r>
            <a:endParaRPr lang="en-US" sz="4800" b="1" dirty="0">
              <a:solidFill>
                <a:schemeClr val="bg1"/>
              </a:solidFill>
            </a:endParaRPr>
          </a:p>
        </p:txBody>
      </p:sp>
    </p:spTree>
    <p:extLst>
      <p:ext uri="{BB962C8B-B14F-4D97-AF65-F5344CB8AC3E}">
        <p14:creationId xmlns:p14="http://schemas.microsoft.com/office/powerpoint/2010/main" val="3545038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Partnership Development</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219200"/>
            <a:ext cx="2819400" cy="183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726" y="3048000"/>
            <a:ext cx="2811149" cy="944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8" name="Picture 1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279525" y="4114800"/>
            <a:ext cx="1844675" cy="184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267200" y="1457003"/>
            <a:ext cx="3930316"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3771900" y="3136271"/>
            <a:ext cx="1600200" cy="1283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5791200" y="3352800"/>
            <a:ext cx="290512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822533" y="4838700"/>
            <a:ext cx="4819650"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0675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04800" y="1447800"/>
            <a:ext cx="8534400" cy="47244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Clr>
                <a:srgbClr val="1993B9"/>
              </a:buClr>
              <a:buSzPct val="110000"/>
              <a:buFont typeface="Wingdings 3" pitchFamily="18" charset="2"/>
              <a:buNone/>
              <a:defRPr sz="3200" b="1"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rgbClr val="1993B9"/>
              </a:buClr>
              <a:buSzPct val="90000"/>
              <a:buFont typeface="Wingdings 3" pitchFamily="18" charset="2"/>
              <a:buNone/>
              <a:defRPr sz="2800" b="1"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1993B9"/>
              </a:buClr>
              <a:buSzPct val="90000"/>
              <a:buFont typeface="Wingdings 3" pitchFamily="18" charset="2"/>
              <a:buNone/>
              <a:defRPr sz="2400" b="1"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1993B9"/>
              </a:buClr>
              <a:buSzPct val="90000"/>
              <a:buFont typeface="Wingdings 3" pitchFamily="18" charset="2"/>
              <a:buNone/>
              <a:defRPr sz="2000" b="1"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1993B9"/>
              </a:buClr>
              <a:buSzPct val="90000"/>
              <a:buFont typeface="Wingdings 3" pitchFamily="18" charset="2"/>
              <a:buNone/>
              <a:defRPr sz="2000" b="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n-US" dirty="0">
                <a:solidFill>
                  <a:srgbClr val="1993B9"/>
                </a:solidFill>
              </a:rPr>
              <a:t>SYNDICATE</a:t>
            </a:r>
            <a:r>
              <a:rPr lang="en-US" dirty="0">
                <a:solidFill>
                  <a:srgbClr val="DDDDDD">
                    <a:lumMod val="50000"/>
                  </a:srgbClr>
                </a:solidFill>
              </a:rPr>
              <a:t> content to </a:t>
            </a:r>
            <a:r>
              <a:rPr lang="en-US" dirty="0" smtClean="0">
                <a:solidFill>
                  <a:srgbClr val="DDDDDD">
                    <a:lumMod val="50000"/>
                  </a:srgbClr>
                </a:solidFill>
              </a:rPr>
              <a:t>their </a:t>
            </a:r>
            <a:r>
              <a:rPr lang="en-US" dirty="0">
                <a:solidFill>
                  <a:srgbClr val="DDDDDD">
                    <a:lumMod val="50000"/>
                  </a:srgbClr>
                </a:solidFill>
              </a:rPr>
              <a:t>website</a:t>
            </a:r>
          </a:p>
          <a:p>
            <a:pPr marL="857250" lvl="2" algn="l"/>
            <a:r>
              <a:rPr lang="en-US" sz="2100" b="0" dirty="0">
                <a:solidFill>
                  <a:schemeClr val="tx1"/>
                </a:solidFill>
                <a:hlinkClick r:id="rId3"/>
              </a:rPr>
              <a:t>http://tools.cdc.gov/syndication/</a:t>
            </a:r>
            <a:endParaRPr lang="en-US" sz="2100" b="0" dirty="0">
              <a:solidFill>
                <a:schemeClr val="tx1"/>
              </a:solidFill>
            </a:endParaRPr>
          </a:p>
          <a:p>
            <a:pPr marL="857250" lvl="2" algn="l"/>
            <a:r>
              <a:rPr lang="en-US" sz="2100" b="0" dirty="0">
                <a:solidFill>
                  <a:schemeClr val="tx1"/>
                </a:solidFill>
                <a:hlinkClick r:id="rId4"/>
              </a:rPr>
              <a:t>http://www.cdc.gov/vaccines/who/teens/products/web-button.html</a:t>
            </a:r>
            <a:r>
              <a:rPr lang="en-US" sz="2100" b="0" dirty="0">
                <a:solidFill>
                  <a:schemeClr val="tx1"/>
                </a:solidFill>
              </a:rPr>
              <a:t> </a:t>
            </a:r>
          </a:p>
          <a:p>
            <a:pPr marL="400050" lvl="1" algn="l"/>
            <a:endParaRPr lang="en-US" sz="2400" dirty="0" smtClean="0">
              <a:solidFill>
                <a:srgbClr val="722B79"/>
              </a:solidFill>
            </a:endParaRPr>
          </a:p>
          <a:p>
            <a:pPr marL="514350" indent="-514350" algn="l">
              <a:buClr>
                <a:srgbClr val="722B79"/>
              </a:buClr>
              <a:buFont typeface="+mj-lt"/>
              <a:buAutoNum type="arabicPeriod"/>
            </a:pPr>
            <a:r>
              <a:rPr lang="en-US" dirty="0" smtClean="0">
                <a:solidFill>
                  <a:srgbClr val="722B79"/>
                </a:solidFill>
              </a:rPr>
              <a:t>DOWNLOAD</a:t>
            </a:r>
            <a:r>
              <a:rPr lang="en-US" dirty="0" smtClean="0">
                <a:solidFill>
                  <a:srgbClr val="DDDDDD">
                    <a:lumMod val="50000"/>
                  </a:srgbClr>
                </a:solidFill>
              </a:rPr>
              <a:t> a </a:t>
            </a:r>
            <a:r>
              <a:rPr lang="en-US" dirty="0">
                <a:solidFill>
                  <a:srgbClr val="DDDDDD">
                    <a:lumMod val="50000"/>
                  </a:srgbClr>
                </a:solidFill>
              </a:rPr>
              <a:t>matte article </a:t>
            </a:r>
            <a:r>
              <a:rPr lang="en-US" dirty="0" smtClean="0">
                <a:solidFill>
                  <a:srgbClr val="DDDDDD">
                    <a:lumMod val="50000"/>
                  </a:srgbClr>
                </a:solidFill>
              </a:rPr>
              <a:t>for publications</a:t>
            </a:r>
            <a:endParaRPr lang="en-US" dirty="0">
              <a:solidFill>
                <a:srgbClr val="DDDDDD">
                  <a:lumMod val="50000"/>
                </a:srgbClr>
              </a:solidFill>
            </a:endParaRPr>
          </a:p>
          <a:p>
            <a:pPr marL="857250" lvl="2" algn="l"/>
            <a:r>
              <a:rPr lang="en-US" sz="2100" b="0" dirty="0" smtClean="0">
                <a:hlinkClick r:id="rId5"/>
              </a:rPr>
              <a:t>http://www.cdc.gov/vaccines/who/teens/products/matte.html</a:t>
            </a:r>
            <a:endParaRPr lang="en-US" sz="1600" b="0" dirty="0" smtClean="0"/>
          </a:p>
          <a:p>
            <a:pPr marL="457200" indent="-457200" algn="l">
              <a:buFont typeface="+mj-lt"/>
              <a:buAutoNum type="arabicPeriod"/>
            </a:pPr>
            <a:endParaRPr lang="en-US" sz="2400" dirty="0" smtClean="0">
              <a:solidFill>
                <a:srgbClr val="C7380B"/>
              </a:solidFill>
            </a:endParaRPr>
          </a:p>
          <a:p>
            <a:pPr marL="514350" indent="-514350" algn="l">
              <a:buClr>
                <a:srgbClr val="BD4915"/>
              </a:buClr>
              <a:buFont typeface="+mj-lt"/>
              <a:buAutoNum type="arabicPeriod"/>
            </a:pPr>
            <a:r>
              <a:rPr lang="en-US" dirty="0" smtClean="0">
                <a:solidFill>
                  <a:srgbClr val="C7380B"/>
                </a:solidFill>
              </a:rPr>
              <a:t>SHARE</a:t>
            </a:r>
            <a:r>
              <a:rPr lang="en-US" dirty="0" smtClean="0">
                <a:solidFill>
                  <a:srgbClr val="DDDDDD">
                    <a:lumMod val="50000"/>
                  </a:srgbClr>
                </a:solidFill>
              </a:rPr>
              <a:t> </a:t>
            </a:r>
            <a:r>
              <a:rPr lang="en-US" dirty="0">
                <a:solidFill>
                  <a:srgbClr val="DDDDDD">
                    <a:lumMod val="50000"/>
                  </a:srgbClr>
                </a:solidFill>
              </a:rPr>
              <a:t>factsheets with parents &amp; clinicians</a:t>
            </a:r>
          </a:p>
          <a:p>
            <a:pPr marL="857250" lvl="2" algn="l"/>
            <a:r>
              <a:rPr lang="en-US" sz="2100" b="0" dirty="0">
                <a:hlinkClick r:id="rId6"/>
              </a:rPr>
              <a:t>http://www.cdc.gov/vaccines/who/teens/products/print-materials.html</a:t>
            </a:r>
            <a:r>
              <a:rPr lang="en-US" sz="2100" b="0" dirty="0"/>
              <a:t> </a:t>
            </a:r>
          </a:p>
          <a:p>
            <a:pPr marL="857250" lvl="2" algn="l"/>
            <a:r>
              <a:rPr lang="en-US" sz="2100" b="0" dirty="0">
                <a:hlinkClick r:id="rId7"/>
              </a:rPr>
              <a:t>http://wwwn.cdc.gov/pubs/ncird.aspx</a:t>
            </a:r>
            <a:r>
              <a:rPr lang="en-US" sz="2100" b="0" dirty="0"/>
              <a:t> </a:t>
            </a:r>
          </a:p>
          <a:p>
            <a:pPr marL="457200" indent="-457200" algn="l">
              <a:buClr>
                <a:schemeClr val="accent1"/>
              </a:buClr>
              <a:buFont typeface="+mj-lt"/>
              <a:buAutoNum type="arabicPeriod"/>
            </a:pPr>
            <a:endParaRPr lang="en-US" sz="2400" dirty="0" smtClean="0">
              <a:solidFill>
                <a:schemeClr val="tx1"/>
              </a:solidFill>
            </a:endParaRPr>
          </a:p>
          <a:p>
            <a:pPr marL="514350" indent="-514350" algn="l">
              <a:buClr>
                <a:srgbClr val="92D050"/>
              </a:buClr>
              <a:buFont typeface="+mj-lt"/>
              <a:buAutoNum type="arabicPeriod"/>
            </a:pPr>
            <a:r>
              <a:rPr lang="en-US" dirty="0">
                <a:solidFill>
                  <a:srgbClr val="92D050"/>
                </a:solidFill>
              </a:rPr>
              <a:t>COLLABORATE</a:t>
            </a:r>
            <a:r>
              <a:rPr lang="en-US" dirty="0">
                <a:solidFill>
                  <a:srgbClr val="DDDDDD">
                    <a:lumMod val="50000"/>
                  </a:srgbClr>
                </a:solidFill>
              </a:rPr>
              <a:t> </a:t>
            </a:r>
            <a:r>
              <a:rPr lang="en-US" dirty="0" smtClean="0">
                <a:solidFill>
                  <a:srgbClr val="DDDDDD">
                    <a:lumMod val="50000"/>
                  </a:srgbClr>
                </a:solidFill>
              </a:rPr>
              <a:t>to increase the campaign reach</a:t>
            </a:r>
          </a:p>
          <a:p>
            <a:pPr marL="514350" indent="-514350" algn="l">
              <a:buClr>
                <a:srgbClr val="92D050"/>
              </a:buClr>
              <a:buFont typeface="+mj-lt"/>
              <a:buAutoNum type="arabicPeriod"/>
            </a:pPr>
            <a:endParaRPr lang="en-US" dirty="0">
              <a:solidFill>
                <a:srgbClr val="DDDDDD">
                  <a:lumMod val="50000"/>
                </a:srgbClr>
              </a:solidFill>
            </a:endParaRPr>
          </a:p>
          <a:p>
            <a:pPr marL="514350" indent="-514350" algn="l">
              <a:buClr>
                <a:srgbClr val="92D050"/>
              </a:buClr>
              <a:buFont typeface="+mj-lt"/>
              <a:buAutoNum type="arabicPeriod"/>
            </a:pPr>
            <a:endParaRPr lang="en-US" dirty="0">
              <a:solidFill>
                <a:srgbClr val="DDDDDD">
                  <a:lumMod val="50000"/>
                </a:srgbClr>
              </a:solidFill>
            </a:endParaRPr>
          </a:p>
        </p:txBody>
      </p:sp>
      <p:sp>
        <p:nvSpPr>
          <p:cNvPr id="8" name="Title 7"/>
          <p:cNvSpPr>
            <a:spLocks noGrp="1"/>
          </p:cNvSpPr>
          <p:nvPr>
            <p:ph type="title"/>
          </p:nvPr>
        </p:nvSpPr>
        <p:spPr/>
        <p:txBody>
          <a:bodyPr>
            <a:normAutofit/>
          </a:bodyPr>
          <a:lstStyle/>
          <a:p>
            <a:r>
              <a:rPr lang="en-US" smtClean="0"/>
              <a:t>What your partners </a:t>
            </a:r>
            <a:r>
              <a:rPr lang="en-US" dirty="0" smtClean="0"/>
              <a:t>can do:</a:t>
            </a:r>
            <a:endParaRPr lang="en-US" dirty="0"/>
          </a:p>
        </p:txBody>
      </p:sp>
    </p:spTree>
    <p:extLst>
      <p:ext uri="{BB962C8B-B14F-4D97-AF65-F5344CB8AC3E}">
        <p14:creationId xmlns:p14="http://schemas.microsoft.com/office/powerpoint/2010/main" val="3341000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1143000"/>
          </a:xfrm>
        </p:spPr>
        <p:txBody>
          <a:bodyPr>
            <a:noAutofit/>
          </a:bodyPr>
          <a:lstStyle/>
          <a:p>
            <a:r>
              <a:rPr lang="en-US" sz="4800" dirty="0" smtClean="0"/>
              <a:t>Persistant HPV Infection </a:t>
            </a:r>
            <a:br>
              <a:rPr lang="en-US" sz="4800" dirty="0" smtClean="0"/>
            </a:br>
            <a:r>
              <a:rPr lang="en-US" sz="4800" dirty="0" smtClean="0"/>
              <a:t>Can Cause Cancer</a:t>
            </a:r>
            <a:endParaRPr lang="en-US" sz="4800" dirty="0"/>
          </a:p>
        </p:txBody>
      </p:sp>
      <p:pic>
        <p:nvPicPr>
          <p:cNvPr id="1026" name="Picture 2" descr="\\cdc\project\NCIRD_OD_HCSO\NCIRD_Projects\Adolescent_Campaign\Materials-Multimedia_Products\Infographics\Infographic Elements\ncirdig406-hpv-cancer-prevention-1-smal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2362200"/>
            <a:ext cx="8519137" cy="233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34118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example</a:t>
            </a:r>
            <a:endParaRPr lang="en-US" dirty="0"/>
          </a:p>
        </p:txBody>
      </p:sp>
      <p:sp>
        <p:nvSpPr>
          <p:cNvPr id="3" name="Text Placeholder 2"/>
          <p:cNvSpPr>
            <a:spLocks noGrp="1"/>
          </p:cNvSpPr>
          <p:nvPr>
            <p:ph type="body" idx="1"/>
          </p:nvPr>
        </p:nvSpPr>
        <p:spPr/>
        <p:txBody>
          <a:bodyPr/>
          <a:lstStyle/>
          <a:p>
            <a:r>
              <a:rPr lang="en-US" b="0" dirty="0" smtClean="0"/>
              <a:t>HPV Vaccination Improvement Activities</a:t>
            </a:r>
            <a:endParaRPr lang="en-US" b="0" dirty="0"/>
          </a:p>
        </p:txBody>
      </p:sp>
    </p:spTree>
    <p:extLst>
      <p:ext uri="{BB962C8B-B14F-4D97-AF65-F5344CB8AC3E}">
        <p14:creationId xmlns:p14="http://schemas.microsoft.com/office/powerpoint/2010/main" val="36520224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1619" y="161492"/>
            <a:ext cx="6100762" cy="6008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66076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smtClean="0"/>
              <a:t>Minnesota Cancer Alliance and State Immunization Program Partnership</a:t>
            </a:r>
            <a:endParaRPr lang="en-US" sz="3600" dirty="0"/>
          </a:p>
        </p:txBody>
      </p:sp>
      <p:sp>
        <p:nvSpPr>
          <p:cNvPr id="4" name="Content Placeholder 3"/>
          <p:cNvSpPr>
            <a:spLocks noGrp="1"/>
          </p:cNvSpPr>
          <p:nvPr>
            <p:ph idx="1"/>
          </p:nvPr>
        </p:nvSpPr>
        <p:spPr/>
        <p:txBody>
          <a:bodyPr>
            <a:normAutofit fontScale="77500" lnSpcReduction="20000"/>
          </a:bodyPr>
          <a:lstStyle/>
          <a:p>
            <a:r>
              <a:rPr lang="en-US" sz="3400" dirty="0"/>
              <a:t>Minnesota Cancer Alliance Strategy: </a:t>
            </a:r>
            <a:endParaRPr lang="en-US" sz="3400" b="0" dirty="0"/>
          </a:p>
          <a:p>
            <a:pPr lvl="1"/>
            <a:r>
              <a:rPr lang="en-US" b="0" dirty="0"/>
              <a:t>HPV Vaccine added to Cancer Plan 2011-2016</a:t>
            </a:r>
          </a:p>
          <a:p>
            <a:pPr lvl="1"/>
            <a:r>
              <a:rPr lang="en-US" b="0" dirty="0"/>
              <a:t>HPV Vaccine was added to the Policy Agenda (2011)</a:t>
            </a:r>
          </a:p>
          <a:p>
            <a:pPr lvl="1"/>
            <a:r>
              <a:rPr lang="en-US" b="0" dirty="0"/>
              <a:t>HPV was identified as an MCA Steering Committee priority 2011/12 </a:t>
            </a:r>
          </a:p>
          <a:p>
            <a:r>
              <a:rPr lang="en-US" sz="3400" dirty="0"/>
              <a:t>W</a:t>
            </a:r>
            <a:r>
              <a:rPr lang="en-US" sz="3400" dirty="0" smtClean="0"/>
              <a:t>ork </a:t>
            </a:r>
            <a:r>
              <a:rPr lang="en-US" sz="3400" dirty="0"/>
              <a:t>plan aimed at changing the message around </a:t>
            </a:r>
            <a:r>
              <a:rPr lang="en-US" sz="3400" dirty="0" smtClean="0"/>
              <a:t>HPV </a:t>
            </a:r>
          </a:p>
          <a:p>
            <a:pPr lvl="1"/>
            <a:r>
              <a:rPr lang="en-US" sz="3000" b="0" dirty="0"/>
              <a:t>M</a:t>
            </a:r>
            <a:r>
              <a:rPr lang="en-US" sz="3000" b="0" dirty="0" smtClean="0"/>
              <a:t>oving </a:t>
            </a:r>
            <a:r>
              <a:rPr lang="en-US" sz="3000" b="0" dirty="0"/>
              <a:t>away from HPV as an STD and framing the conversation around </a:t>
            </a:r>
            <a:r>
              <a:rPr lang="en-US" sz="3000" b="0" dirty="0" smtClean="0"/>
              <a:t>HPV vaccine as cancer prevention</a:t>
            </a:r>
            <a:endParaRPr lang="en-US" b="0" dirty="0"/>
          </a:p>
          <a:p>
            <a:r>
              <a:rPr lang="en-US" sz="3400" dirty="0"/>
              <a:t>Strategy includes recruiting physicians to: </a:t>
            </a:r>
          </a:p>
          <a:p>
            <a:pPr lvl="1"/>
            <a:r>
              <a:rPr lang="en-US" b="0" dirty="0"/>
              <a:t>Write editorials in provider publications </a:t>
            </a:r>
          </a:p>
          <a:p>
            <a:pPr lvl="1"/>
            <a:r>
              <a:rPr lang="en-US" b="0" dirty="0"/>
              <a:t>Host provider education webinars</a:t>
            </a:r>
          </a:p>
          <a:p>
            <a:pPr lvl="1"/>
            <a:r>
              <a:rPr lang="en-US" b="0" dirty="0"/>
              <a:t>Conduct clinic visits </a:t>
            </a:r>
          </a:p>
          <a:p>
            <a:endParaRPr lang="en-US" dirty="0"/>
          </a:p>
        </p:txBody>
      </p:sp>
    </p:spTree>
    <p:extLst>
      <p:ext uri="{BB962C8B-B14F-4D97-AF65-F5344CB8AC3E}">
        <p14:creationId xmlns:p14="http://schemas.microsoft.com/office/powerpoint/2010/main" val="23026746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73108" y="314054"/>
            <a:ext cx="4915946" cy="630840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562600" y="838200"/>
            <a:ext cx="3352800" cy="4401205"/>
          </a:xfrm>
          <a:prstGeom prst="rect">
            <a:avLst/>
          </a:prstGeom>
          <a:noFill/>
        </p:spPr>
        <p:txBody>
          <a:bodyPr wrap="square" rtlCol="0">
            <a:spAutoFit/>
          </a:bodyPr>
          <a:lstStyle/>
          <a:p>
            <a:r>
              <a:rPr lang="en-US" sz="2800" b="1" dirty="0">
                <a:solidFill>
                  <a:srgbClr val="722B79"/>
                </a:solidFill>
              </a:rPr>
              <a:t>Joint letter from Minnesota Cancer Alliance and Minnesota Department of Health</a:t>
            </a:r>
          </a:p>
          <a:p>
            <a:endParaRPr lang="en-US" sz="2800" b="1" dirty="0">
              <a:solidFill>
                <a:srgbClr val="722B79"/>
              </a:solidFill>
            </a:endParaRPr>
          </a:p>
          <a:p>
            <a:r>
              <a:rPr lang="en-US" sz="2800" b="1" dirty="0">
                <a:solidFill>
                  <a:srgbClr val="722B79"/>
                </a:solidFill>
              </a:rPr>
              <a:t>Sent to 253 clinics identified via VFC ordering </a:t>
            </a:r>
            <a:r>
              <a:rPr lang="en-US" sz="2800" b="1" dirty="0" smtClean="0">
                <a:solidFill>
                  <a:srgbClr val="722B79"/>
                </a:solidFill>
              </a:rPr>
              <a:t>records</a:t>
            </a:r>
            <a:endParaRPr lang="en-US" sz="2800" b="1" dirty="0">
              <a:solidFill>
                <a:srgbClr val="722B79"/>
              </a:solidFill>
            </a:endParaRPr>
          </a:p>
        </p:txBody>
      </p:sp>
    </p:spTree>
    <p:extLst>
      <p:ext uri="{BB962C8B-B14F-4D97-AF65-F5344CB8AC3E}">
        <p14:creationId xmlns:p14="http://schemas.microsoft.com/office/powerpoint/2010/main" val="21847769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 y="162381"/>
            <a:ext cx="6705600" cy="6124084"/>
          </a:xfrm>
          <a:prstGeom prst="rect">
            <a:avLst/>
          </a:prstGeom>
        </p:spPr>
      </p:pic>
    </p:spTree>
    <p:extLst>
      <p:ext uri="{BB962C8B-B14F-4D97-AF65-F5344CB8AC3E}">
        <p14:creationId xmlns:p14="http://schemas.microsoft.com/office/powerpoint/2010/main" val="14946089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4378" y="457200"/>
            <a:ext cx="8515245" cy="56533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911088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85900" y="990600"/>
            <a:ext cx="6172201" cy="2381947"/>
          </a:xfrm>
          <a:prstGeom prst="rect">
            <a:avLst/>
          </a:prstGeom>
          <a:ln w="152400">
            <a:solidFill>
              <a:schemeClr val="bg1"/>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4800" y="3810000"/>
            <a:ext cx="2997200" cy="2247900"/>
          </a:xfrm>
          <a:prstGeom prst="rect">
            <a:avLst/>
          </a:prstGeom>
          <a:ln w="152400">
            <a:solidFill>
              <a:schemeClr val="bg1"/>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266623" y="3810000"/>
            <a:ext cx="2247900" cy="2247900"/>
          </a:xfrm>
          <a:prstGeom prst="rect">
            <a:avLst/>
          </a:prstGeom>
          <a:ln w="152400">
            <a:solidFill>
              <a:schemeClr val="bg1"/>
            </a:solidFill>
          </a:ln>
          <a:effectLst>
            <a:outerShdw blurRad="292100" dist="139700" dir="2700000" algn="tl" rotWithShape="0">
              <a:srgbClr val="333333">
                <a:alpha val="65000"/>
              </a:srgbClr>
            </a:outerShdw>
          </a:effectLst>
        </p:spPr>
      </p:pic>
      <p:sp>
        <p:nvSpPr>
          <p:cNvPr id="7" name="Title 1"/>
          <p:cNvSpPr>
            <a:spLocks noGrp="1"/>
          </p:cNvSpPr>
          <p:nvPr>
            <p:ph type="title"/>
          </p:nvPr>
        </p:nvSpPr>
        <p:spPr>
          <a:xfrm>
            <a:off x="228600" y="2543"/>
            <a:ext cx="8229600" cy="1143000"/>
          </a:xfrm>
        </p:spPr>
        <p:txBody>
          <a:bodyPr>
            <a:normAutofit/>
          </a:bodyPr>
          <a:lstStyle/>
          <a:p>
            <a:r>
              <a:rPr lang="en-US" i="1" dirty="0" smtClean="0">
                <a:solidFill>
                  <a:srgbClr val="92D050"/>
                </a:solidFill>
              </a:rPr>
              <a:t>Chicago – Parent Focused</a:t>
            </a:r>
            <a:endParaRPr lang="en-US" dirty="0">
              <a:solidFill>
                <a:srgbClr val="92D050"/>
              </a:solidFill>
            </a:endParaRPr>
          </a:p>
        </p:txBody>
      </p:sp>
    </p:spTree>
    <p:extLst>
      <p:ext uri="{BB962C8B-B14F-4D97-AF65-F5344CB8AC3E}">
        <p14:creationId xmlns:p14="http://schemas.microsoft.com/office/powerpoint/2010/main" val="2899528967"/>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2543"/>
            <a:ext cx="8229600" cy="1143000"/>
          </a:xfrm>
        </p:spPr>
        <p:txBody>
          <a:bodyPr>
            <a:normAutofit/>
          </a:bodyPr>
          <a:lstStyle/>
          <a:p>
            <a:r>
              <a:rPr lang="en-US" i="1" dirty="0" smtClean="0">
                <a:solidFill>
                  <a:srgbClr val="92D050"/>
                </a:solidFill>
              </a:rPr>
              <a:t>Kansas: Posters –&gt; Postcards</a:t>
            </a:r>
            <a:endParaRPr lang="en-US" dirty="0">
              <a:solidFill>
                <a:srgbClr val="92D050"/>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1295400"/>
            <a:ext cx="3003782" cy="4514850"/>
          </a:xfrm>
          <a:prstGeom prst="rect">
            <a:avLst/>
          </a:prstGeom>
          <a:ln w="152400">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4440" y="1295400"/>
            <a:ext cx="3016018" cy="4518679"/>
          </a:xfrm>
          <a:prstGeom prst="rect">
            <a:avLst/>
          </a:prstGeom>
          <a:ln w="152400">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75116450"/>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i="1" dirty="0" smtClean="0">
                <a:solidFill>
                  <a:srgbClr val="92D050"/>
                </a:solidFill>
              </a:rPr>
              <a:t>Iowa – Provider Focused</a:t>
            </a:r>
            <a:endParaRPr lang="en-US" dirty="0">
              <a:solidFill>
                <a:srgbClr val="92D050"/>
              </a:solidFill>
            </a:endParaRPr>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28600" y="1662112"/>
            <a:ext cx="2726113"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1676400"/>
            <a:ext cx="2597597"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1676400"/>
            <a:ext cx="2647709"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9327566"/>
      </p:ext>
    </p:extLst>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2938" y="304800"/>
            <a:ext cx="7858125" cy="5857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952702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CIRD_PPT_light([1]">
  <a:themeElements>
    <a:clrScheme name="NCIRD Light PPT List">
      <a:dk1>
        <a:srgbClr val="0039A6"/>
      </a:dk1>
      <a:lt1>
        <a:srgbClr val="FFFFFF"/>
      </a:lt1>
      <a:dk2>
        <a:srgbClr val="3077FF"/>
      </a:dk2>
      <a:lt2>
        <a:srgbClr val="4B4B4B"/>
      </a:lt2>
      <a:accent1>
        <a:srgbClr val="0039A6"/>
      </a:accent1>
      <a:accent2>
        <a:srgbClr val="747F81"/>
      </a:accent2>
      <a:accent3>
        <a:srgbClr val="532E60"/>
      </a:accent3>
      <a:accent4>
        <a:srgbClr val="662046"/>
      </a:accent4>
      <a:accent5>
        <a:srgbClr val="9A996E"/>
      </a:accent5>
      <a:accent6>
        <a:srgbClr val="E8CE79"/>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3028</TotalTime>
  <Words>5413</Words>
  <Application>Microsoft Office PowerPoint</Application>
  <PresentationFormat>On-screen Show (4:3)</PresentationFormat>
  <Paragraphs>682</Paragraphs>
  <Slides>100</Slides>
  <Notes>62</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100</vt:i4>
      </vt:variant>
    </vt:vector>
  </HeadingPairs>
  <TitlesOfParts>
    <vt:vector size="106" baseType="lpstr">
      <vt:lpstr>Office Theme</vt:lpstr>
      <vt:lpstr>2_Office Theme</vt:lpstr>
      <vt:lpstr>NCIRD_PPT_light([1]</vt:lpstr>
      <vt:lpstr>Microsoft Excel Chart</vt:lpstr>
      <vt:lpstr>Chart</vt:lpstr>
      <vt:lpstr>Worksheet</vt:lpstr>
      <vt:lpstr>Together, We Can Stop HPV Cancers</vt:lpstr>
      <vt:lpstr>Learning Objectives</vt:lpstr>
      <vt:lpstr>Presentation Goals</vt:lpstr>
      <vt:lpstr>Continuing Education</vt:lpstr>
      <vt:lpstr>Disclosure Statements</vt:lpstr>
      <vt:lpstr>Disclosure Statements</vt:lpstr>
      <vt:lpstr>HPV Infection &amp; Disease</vt:lpstr>
      <vt:lpstr>HPV Infection is Common</vt:lpstr>
      <vt:lpstr>Persistant HPV Infection  Can Cause Cancer</vt:lpstr>
      <vt:lpstr>Numbers of Cancers and Genital Warts Attributed to HPV Infections, U.S.</vt:lpstr>
      <vt:lpstr>Cancers caused by HPV</vt:lpstr>
      <vt:lpstr>How Many Cancers Are Linked with HPV Each Year?</vt:lpstr>
      <vt:lpstr>Annual Report to the Nation on the Status of Cancer: HPV-Associated Cancers</vt:lpstr>
      <vt:lpstr>Cervical Cancer</vt:lpstr>
      <vt:lpstr>HPV-Associated Cervical Cancer Rates by         Race and Ethnicity, United States, 2004–2008</vt:lpstr>
      <vt:lpstr>Preventing Cancer  is Better Than Treating Cancer</vt:lpstr>
      <vt:lpstr>HPV Vaccine</vt:lpstr>
      <vt:lpstr>PowerPoint Presentation</vt:lpstr>
      <vt:lpstr>HPV Prophylactic Vaccines</vt:lpstr>
      <vt:lpstr>HPV Vaccine</vt:lpstr>
      <vt:lpstr>Evolution of recommendations for  HPV vaccination in the United States</vt:lpstr>
      <vt:lpstr>HPV Vaccine Recommendations</vt:lpstr>
      <vt:lpstr>HPV Vaccination Schedule</vt:lpstr>
      <vt:lpstr>HPV Vaccine Should be Given with the Other Preteen Vaccines</vt:lpstr>
      <vt:lpstr>HPV Vaccine Is Safe, Effective, and Provides Lasting Protection</vt:lpstr>
      <vt:lpstr>Monitoring Impact of HPV Vaccine Programs: HPV-associated Outcomes</vt:lpstr>
      <vt:lpstr>Prevalence of HPV 6, 11,16, 18* in Cervicovaginal Swabs,  by Age Group, NHANES, 2003-2006 and 2007-2010, U.S.</vt:lpstr>
      <vt:lpstr>PowerPoint Presentation</vt:lpstr>
      <vt:lpstr>HPV Vaccine Duration of Immunity</vt:lpstr>
      <vt:lpstr>HPV Vaccination is best at 11 or 12</vt:lpstr>
      <vt:lpstr>Rationale for vaccinating early:  Protection prior to exposure to HPV</vt:lpstr>
      <vt:lpstr>When should the bike helmet go on?</vt:lpstr>
      <vt:lpstr>HPV Vaccine is Best  at Ages 11 or 12 Years</vt:lpstr>
      <vt:lpstr>HPV Vaccine coverage</vt:lpstr>
      <vt:lpstr>Adolescent Vaccination Coverage United States, 2006-2013</vt:lpstr>
      <vt:lpstr>Impact of Eliminating Missed Opportunities in Girls 13-17 Years in the United States</vt:lpstr>
      <vt:lpstr>Impact of Eliminating Missed Opportunities  in Girls 13-17 Years of Age, Nebraska</vt:lpstr>
      <vt:lpstr>HPV Vaccine Will Save Lives</vt:lpstr>
      <vt:lpstr>More Young People Need To Get HPV Vaccine To Protect Them From Cancer</vt:lpstr>
      <vt:lpstr>How We Improve HPV Vaccination Rates?</vt:lpstr>
      <vt:lpstr>President’s Cancer Panel Report</vt:lpstr>
      <vt:lpstr>PowerPoint Presentation</vt:lpstr>
      <vt:lpstr>PowerPoint Presentation</vt:lpstr>
      <vt:lpstr>Some clinicians don’t provide a recommendation for HPV vaccine</vt:lpstr>
      <vt:lpstr>Many providers underestimate the value parents place on HPV vaccine</vt:lpstr>
      <vt:lpstr>How much information have you looked for on HPV vaccine?</vt:lpstr>
      <vt:lpstr>Which of these best describes the advice your youngest adolescent’s doctor gave you regarding HPV vaccine?</vt:lpstr>
      <vt:lpstr>Most clinicians wait too long to make strong recommendations for HPV vaccine </vt:lpstr>
      <vt:lpstr>Avoiding Missed Opportunities</vt:lpstr>
      <vt:lpstr>Reduce Missed Clinical Opportunities to Recommend and Administer HPV Vaccines</vt:lpstr>
      <vt:lpstr>Evidence-based strategies to improve  vaccination coverage</vt:lpstr>
      <vt:lpstr>Impact of Reminder/Recall on Vaccination  Rates among Adolescents</vt:lpstr>
      <vt:lpstr>Percentages of adolescents 11-18 years of age who  received any vaccination at 4, 12, and 24 weeks:  Text4Health-Adolescents, New York City, 2009</vt:lpstr>
      <vt:lpstr>AFIX: Quality Improvement</vt:lpstr>
      <vt:lpstr>PowerPoint Presentation</vt:lpstr>
      <vt:lpstr>AFIX</vt:lpstr>
      <vt:lpstr>Communication Tools</vt:lpstr>
      <vt:lpstr>Increase Parents', Caregivers', and Adolescents' Acceptance of HPV Vaccines</vt:lpstr>
      <vt:lpstr>HPV Vaccine Communications: Healthcare Professionals/Clinicians </vt:lpstr>
      <vt:lpstr>HPV Vaccine Communications: Parents</vt:lpstr>
      <vt:lpstr>Vaccines for Preteens and Teens Website</vt:lpstr>
      <vt:lpstr>Communication Products and Tools</vt:lpstr>
      <vt:lpstr>Print Materials</vt:lpstr>
      <vt:lpstr>PowerPoint Presentation</vt:lpstr>
      <vt:lpstr>PowerPoint Presentation</vt:lpstr>
      <vt:lpstr>PowerPoint Presentation</vt:lpstr>
      <vt:lpstr>Online Resources</vt:lpstr>
      <vt:lpstr>PowerPoint Presentation</vt:lpstr>
      <vt:lpstr>Video and Audio Resources</vt:lpstr>
      <vt:lpstr>Matte Articles</vt:lpstr>
      <vt:lpstr>PowerPoint Presentation</vt:lpstr>
      <vt:lpstr>PowerPoint Presentation</vt:lpstr>
      <vt:lpstr>PowerPoint Presentation</vt:lpstr>
      <vt:lpstr>Tips for Talking to Parents about  HPV Vaccine</vt:lpstr>
      <vt:lpstr>PowerPoint Presentation</vt:lpstr>
      <vt:lpstr>HPV Fact Sheet for Clinicians</vt:lpstr>
      <vt:lpstr>Continuing Education</vt:lpstr>
      <vt:lpstr>HPV Portal</vt:lpstr>
      <vt:lpstr>Immunization Schedules, Recommendations, and more</vt:lpstr>
      <vt:lpstr>Patient and Parent Handouts</vt:lpstr>
      <vt:lpstr>Adolescent Immunization Schedule</vt:lpstr>
      <vt:lpstr>HPV Vaccine Information Sheets</vt:lpstr>
      <vt:lpstr>HPV Vaccine Resources in Spanish</vt:lpstr>
      <vt:lpstr>Suggested activites</vt:lpstr>
      <vt:lpstr>Use data to drive decision-making </vt:lpstr>
      <vt:lpstr>How State and Local Immunization Programs Can Improve HPV Vaccination Rates</vt:lpstr>
      <vt:lpstr>Work with partner organizations to advocate for HPV vaccination</vt:lpstr>
      <vt:lpstr>Partnership Development</vt:lpstr>
      <vt:lpstr>What your partners can do:</vt:lpstr>
      <vt:lpstr>For example</vt:lpstr>
      <vt:lpstr>PowerPoint Presentation</vt:lpstr>
      <vt:lpstr>Minnesota Cancer Alliance and State Immunization Program Partnership</vt:lpstr>
      <vt:lpstr>PowerPoint Presentation</vt:lpstr>
      <vt:lpstr>PowerPoint Presentation</vt:lpstr>
      <vt:lpstr>PowerPoint Presentation</vt:lpstr>
      <vt:lpstr>Chicago – Parent Focused</vt:lpstr>
      <vt:lpstr>Kansas: Posters –&gt; Postcards</vt:lpstr>
      <vt:lpstr>Iowa – Provider Focused</vt:lpstr>
      <vt:lpstr>PowerPoint Presentation</vt:lpstr>
      <vt:lpstr>#WeCanStopHPV</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lvi65985</cp:lastModifiedBy>
  <cp:revision>253</cp:revision>
  <cp:lastPrinted>2014-04-09T12:57:53Z</cp:lastPrinted>
  <dcterms:created xsi:type="dcterms:W3CDTF">2013-03-11T19:51:24Z</dcterms:created>
  <dcterms:modified xsi:type="dcterms:W3CDTF">2014-12-10T20:41:57Z</dcterms:modified>
</cp:coreProperties>
</file>